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1" r:id="rId4"/>
    <p:sldId id="258" r:id="rId5"/>
    <p:sldId id="273" r:id="rId6"/>
    <p:sldId id="272" r:id="rId7"/>
    <p:sldId id="269" r:id="rId8"/>
    <p:sldId id="270" r:id="rId9"/>
    <p:sldId id="279" r:id="rId10"/>
    <p:sldId id="278" r:id="rId11"/>
    <p:sldId id="287" r:id="rId12"/>
    <p:sldId id="283" r:id="rId13"/>
    <p:sldId id="285" r:id="rId14"/>
    <p:sldId id="284" r:id="rId15"/>
    <p:sldId id="286" r:id="rId16"/>
    <p:sldId id="280" r:id="rId17"/>
    <p:sldId id="281" r:id="rId18"/>
    <p:sldId id="282" r:id="rId19"/>
    <p:sldId id="26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BA1"/>
    <a:srgbClr val="2980B9"/>
    <a:srgbClr val="2C3E50"/>
    <a:srgbClr val="FFFFFF"/>
    <a:srgbClr val="BDC3C7"/>
    <a:srgbClr val="ECF0F1"/>
    <a:srgbClr val="8E4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505" autoAdjust="0"/>
  </p:normalViewPr>
  <p:slideViewPr>
    <p:cSldViewPr snapToGrid="0" showGuides="1">
      <p:cViewPr varScale="1">
        <p:scale>
          <a:sx n="82" d="100"/>
          <a:sy n="82" d="100"/>
        </p:scale>
        <p:origin x="16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D9A9B-C9C1-4462-91F4-A16DC95AD9AB}" type="datetimeFigureOut">
              <a:rPr lang="nl-NL" smtClean="0"/>
              <a:t>13-3-2019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FD095-9BA5-430E-869E-4A7BFD3A1040}" type="slidenum">
              <a:rPr lang="nl-NL" smtClean="0"/>
              <a:t>‹#›</a:t>
            </a:fld>
            <a:endParaRPr lang="nl-NL"/>
          </a:p>
        </p:txBody>
      </p:sp>
    </p:spTree>
    <p:extLst>
      <p:ext uri="{BB962C8B-B14F-4D97-AF65-F5344CB8AC3E}">
        <p14:creationId xmlns:p14="http://schemas.microsoft.com/office/powerpoint/2010/main" val="100149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ickbostrom.com/superintellige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80FD095-9BA5-430E-869E-4A7BFD3A1040}" type="slidenum">
              <a:rPr lang="nl-NL" smtClean="0"/>
              <a:t>2</a:t>
            </a:fld>
            <a:endParaRPr lang="nl-NL"/>
          </a:p>
        </p:txBody>
      </p:sp>
    </p:spTree>
    <p:extLst>
      <p:ext uri="{BB962C8B-B14F-4D97-AF65-F5344CB8AC3E}">
        <p14:creationId xmlns:p14="http://schemas.microsoft.com/office/powerpoint/2010/main" val="186184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classic story about this effect is called "The wheat and the chessboard" (or "The rice and the chessboard"). It is accom­panied by a story about a king whose life is saved by a poor farmer.</a:t>
            </a:r>
          </a:p>
          <a:p>
            <a:r>
              <a:rPr lang="en-GB" sz="1200" b="0" i="0" kern="1200" dirty="0" smtClean="0">
                <a:solidFill>
                  <a:schemeClr val="tx1"/>
                </a:solidFill>
                <a:effectLst/>
                <a:latin typeface="+mn-lt"/>
                <a:ea typeface="+mn-ea"/>
                <a:cs typeface="+mn-cs"/>
              </a:rPr>
              <a:t>In gratitude, the king says he will grant the farmer a wish. The farmer asks for a quantity of wheat or rice, the amount to be determined by using a chessboard, which has 64 squares.</a:t>
            </a:r>
          </a:p>
          <a:p>
            <a:r>
              <a:rPr lang="en-GB" sz="1200" b="0" i="0" kern="1200" dirty="0" smtClean="0">
                <a:solidFill>
                  <a:schemeClr val="tx1"/>
                </a:solidFill>
                <a:effectLst/>
                <a:latin typeface="+mn-lt"/>
                <a:ea typeface="+mn-ea"/>
                <a:cs typeface="+mn-cs"/>
              </a:rPr>
              <a:t>A single grain will be placed on the first square, then the amount will be doubled for each square after that: 2 grains, then 4, then 8, and so on to the end of the board. If the king is foolish enough to agree, he will owe the peasant 18,446,744,073,709,551,615 grains by the 64th square. The king's storehouses are empty long before then.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https://www.psywww.com/gst/linear-vs-exponential-growth.html</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S-curve</a:t>
            </a:r>
            <a:r>
              <a:rPr lang="en-GB" sz="1200" b="0" i="0" kern="1200" baseline="0" dirty="0" smtClean="0">
                <a:solidFill>
                  <a:schemeClr val="tx1"/>
                </a:solidFill>
                <a:effectLst/>
                <a:latin typeface="+mn-lt"/>
                <a:ea typeface="+mn-ea"/>
                <a:cs typeface="+mn-cs"/>
              </a:rPr>
              <a:t> possibility.</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0FD095-9BA5-430E-869E-4A7BFD3A1040}" type="slidenum">
              <a:rPr lang="nl-NL" smtClean="0"/>
              <a:t>11</a:t>
            </a:fld>
            <a:endParaRPr lang="nl-NL"/>
          </a:p>
        </p:txBody>
      </p:sp>
    </p:spTree>
    <p:extLst>
      <p:ext uri="{BB962C8B-B14F-4D97-AF65-F5344CB8AC3E}">
        <p14:creationId xmlns:p14="http://schemas.microsoft.com/office/powerpoint/2010/main" val="117119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 everywhere</a:t>
            </a:r>
          </a:p>
          <a:p>
            <a:endParaRPr lang="en-GB" dirty="0" smtClean="0"/>
          </a:p>
          <a:p>
            <a:r>
              <a:rPr lang="en-GB" dirty="0" smtClean="0"/>
              <a:t>Cashier-less check-out – Amazon</a:t>
            </a:r>
            <a:r>
              <a:rPr lang="en-GB" baseline="0" dirty="0" smtClean="0"/>
              <a:t> Go – even more in China</a:t>
            </a:r>
            <a:endParaRPr lang="en-GB" dirty="0" smtClean="0"/>
          </a:p>
          <a:p>
            <a:r>
              <a:rPr lang="en-GB" dirty="0" smtClean="0"/>
              <a:t>Self-driving trucks – Otto, Volvo, </a:t>
            </a:r>
            <a:endParaRPr lang="en-GB" baseline="0" dirty="0" smtClean="0"/>
          </a:p>
          <a:p>
            <a:r>
              <a:rPr lang="en-GB" baseline="0" dirty="0" smtClean="0"/>
              <a:t>Energy grid management</a:t>
            </a:r>
            <a:r>
              <a:rPr lang="en-GB" baseline="0" dirty="0"/>
              <a:t> </a:t>
            </a:r>
            <a:r>
              <a:rPr lang="en-GB" baseline="0" dirty="0" smtClean="0"/>
              <a:t>– Google/</a:t>
            </a:r>
            <a:r>
              <a:rPr lang="en-GB" baseline="0" dirty="0" err="1" smtClean="0"/>
              <a:t>Alpabet</a:t>
            </a:r>
            <a:r>
              <a:rPr lang="en-GB" baseline="0" dirty="0" smtClean="0"/>
              <a:t>, drastic decrease in energy use</a:t>
            </a:r>
          </a:p>
          <a:p>
            <a:endParaRPr lang="en-GB" baseline="0" dirty="0" smtClean="0"/>
          </a:p>
          <a:p>
            <a:r>
              <a:rPr lang="en-GB" baseline="0" dirty="0" smtClean="0"/>
              <a:t>More examples: </a:t>
            </a:r>
            <a:r>
              <a:rPr lang="en-GB" baseline="0" dirty="0" err="1" smtClean="0"/>
              <a:t>Siri</a:t>
            </a:r>
            <a:r>
              <a:rPr lang="en-GB" baseline="0" dirty="0" smtClean="0"/>
              <a:t>, </a:t>
            </a:r>
            <a:r>
              <a:rPr lang="en-GB" baseline="0" dirty="0" err="1" smtClean="0"/>
              <a:t>Spotify</a:t>
            </a:r>
            <a:r>
              <a:rPr lang="en-GB" baseline="0" dirty="0" smtClean="0"/>
              <a:t> playlists, Netflix algorithm, Recommended for you on Amazon/bol.com, trading algorithms, image scanners, phones (cameras)</a:t>
            </a:r>
            <a:endParaRPr lang="en-GB" dirty="0" smtClean="0"/>
          </a:p>
        </p:txBody>
      </p:sp>
      <p:sp>
        <p:nvSpPr>
          <p:cNvPr id="4" name="Slide Number Placeholder 3"/>
          <p:cNvSpPr>
            <a:spLocks noGrp="1"/>
          </p:cNvSpPr>
          <p:nvPr>
            <p:ph type="sldNum" sz="quarter" idx="10"/>
          </p:nvPr>
        </p:nvSpPr>
        <p:spPr/>
        <p:txBody>
          <a:bodyPr/>
          <a:lstStyle/>
          <a:p>
            <a:fld id="{F80FD095-9BA5-430E-869E-4A7BFD3A1040}" type="slidenum">
              <a:rPr lang="nl-NL" smtClean="0"/>
              <a:t>12</a:t>
            </a:fld>
            <a:endParaRPr lang="nl-NL"/>
          </a:p>
        </p:txBody>
      </p:sp>
    </p:spTree>
    <p:extLst>
      <p:ext uri="{BB962C8B-B14F-4D97-AF65-F5344CB8AC3E}">
        <p14:creationId xmlns:p14="http://schemas.microsoft.com/office/powerpoint/2010/main" val="218631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a:t>
            </a:r>
            <a:r>
              <a:rPr lang="en-GB" baseline="0" dirty="0" smtClean="0"/>
              <a:t> expert Jan here?</a:t>
            </a:r>
          </a:p>
          <a:p>
            <a:endParaRPr lang="en-GB" baseline="0" dirty="0" smtClean="0"/>
          </a:p>
          <a:p>
            <a:r>
              <a:rPr lang="en-GB" baseline="0" dirty="0" smtClean="0"/>
              <a:t>Hardware</a:t>
            </a:r>
            <a:r>
              <a:rPr lang="en-GB" baseline="0" dirty="0"/>
              <a:t> </a:t>
            </a:r>
            <a:r>
              <a:rPr lang="en-GB" baseline="0" dirty="0" smtClean="0"/>
              <a:t>– speed, size and storage, reliability and durability</a:t>
            </a:r>
          </a:p>
          <a:p>
            <a:r>
              <a:rPr lang="en-GB" baseline="0" dirty="0" smtClean="0"/>
              <a:t>Software – learn like the brain, recursive learning (don’t even need hardware)</a:t>
            </a:r>
          </a:p>
          <a:p>
            <a:r>
              <a:rPr lang="en-GB" baseline="0" dirty="0" smtClean="0"/>
              <a:t>Data – exponential growth</a:t>
            </a:r>
          </a:p>
        </p:txBody>
      </p:sp>
      <p:sp>
        <p:nvSpPr>
          <p:cNvPr id="4" name="Slide Number Placeholder 3"/>
          <p:cNvSpPr>
            <a:spLocks noGrp="1"/>
          </p:cNvSpPr>
          <p:nvPr>
            <p:ph type="sldNum" sz="quarter" idx="10"/>
          </p:nvPr>
        </p:nvSpPr>
        <p:spPr/>
        <p:txBody>
          <a:bodyPr/>
          <a:lstStyle/>
          <a:p>
            <a:fld id="{F80FD095-9BA5-430E-869E-4A7BFD3A1040}" type="slidenum">
              <a:rPr lang="nl-NL" smtClean="0"/>
              <a:t>14</a:t>
            </a:fld>
            <a:endParaRPr lang="nl-NL"/>
          </a:p>
        </p:txBody>
      </p:sp>
    </p:spTree>
    <p:extLst>
      <p:ext uri="{BB962C8B-B14F-4D97-AF65-F5344CB8AC3E}">
        <p14:creationId xmlns:p14="http://schemas.microsoft.com/office/powerpoint/2010/main" val="410708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Goal-alignment</a:t>
            </a:r>
            <a:r>
              <a:rPr lang="en-GB" baseline="0" dirty="0" smtClean="0"/>
              <a:t> – AI has same goals as us</a:t>
            </a:r>
          </a:p>
          <a:p>
            <a:r>
              <a:rPr lang="en-GB" baseline="0" dirty="0" smtClean="0"/>
              <a:t>Goal-hacking – finds a ‘cheat’ in game (happened), or makes ‘cancer cure’ with some effects, others dead because goal was no people dying from cancer</a:t>
            </a:r>
          </a:p>
          <a:p>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15</a:t>
            </a:fld>
            <a:endParaRPr lang="nl-NL"/>
          </a:p>
        </p:txBody>
      </p:sp>
    </p:spTree>
    <p:extLst>
      <p:ext uri="{BB962C8B-B14F-4D97-AF65-F5344CB8AC3E}">
        <p14:creationId xmlns:p14="http://schemas.microsoft.com/office/powerpoint/2010/main" val="351965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16</a:t>
            </a:fld>
            <a:endParaRPr lang="nl-NL"/>
          </a:p>
        </p:txBody>
      </p:sp>
    </p:spTree>
    <p:extLst>
      <p:ext uri="{BB962C8B-B14F-4D97-AF65-F5344CB8AC3E}">
        <p14:creationId xmlns:p14="http://schemas.microsoft.com/office/powerpoint/2010/main" val="824570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17</a:t>
            </a:fld>
            <a:endParaRPr lang="nl-NL"/>
          </a:p>
        </p:txBody>
      </p:sp>
    </p:spTree>
    <p:extLst>
      <p:ext uri="{BB962C8B-B14F-4D97-AF65-F5344CB8AC3E}">
        <p14:creationId xmlns:p14="http://schemas.microsoft.com/office/powerpoint/2010/main" val="61942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18</a:t>
            </a:fld>
            <a:endParaRPr lang="nl-NL"/>
          </a:p>
        </p:txBody>
      </p:sp>
    </p:spTree>
    <p:extLst>
      <p:ext uri="{BB962C8B-B14F-4D97-AF65-F5344CB8AC3E}">
        <p14:creationId xmlns:p14="http://schemas.microsoft.com/office/powerpoint/2010/main" val="362230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sz="1200" dirty="0" smtClean="0">
                <a:solidFill>
                  <a:srgbClr val="2C3E50"/>
                </a:solidFill>
                <a:latin typeface="Lato" panose="020F0502020204030203" pitchFamily="34" charset="0"/>
                <a:ea typeface="Lato" panose="020F0502020204030203" pitchFamily="34" charset="0"/>
                <a:cs typeface="Lato" panose="020F0502020204030203" pitchFamily="34" charset="0"/>
              </a:rPr>
              <a:t>Best suit/dress,</a:t>
            </a: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 on your way to a wedding</a:t>
            </a:r>
          </a:p>
          <a:p>
            <a:pPr marL="0" indent="0">
              <a:lnSpc>
                <a:spcPct val="150000"/>
              </a:lnSpc>
              <a:buNone/>
            </a:pP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Save the child? Duh.</a:t>
            </a:r>
          </a:p>
          <a:p>
            <a:pPr marL="0" indent="0">
              <a:lnSpc>
                <a:spcPct val="150000"/>
              </a:lnSpc>
              <a:buNone/>
            </a:pP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Global empathy.</a:t>
            </a:r>
          </a:p>
        </p:txBody>
      </p:sp>
      <p:sp>
        <p:nvSpPr>
          <p:cNvPr id="4" name="Slide Number Placeholder 3"/>
          <p:cNvSpPr>
            <a:spLocks noGrp="1"/>
          </p:cNvSpPr>
          <p:nvPr>
            <p:ph type="sldNum" sz="quarter" idx="10"/>
          </p:nvPr>
        </p:nvSpPr>
        <p:spPr/>
        <p:txBody>
          <a:bodyPr/>
          <a:lstStyle/>
          <a:p>
            <a:fld id="{F80FD095-9BA5-430E-869E-4A7BFD3A1040}" type="slidenum">
              <a:rPr lang="nl-NL" smtClean="0"/>
              <a:t>3</a:t>
            </a:fld>
            <a:endParaRPr lang="nl-NL"/>
          </a:p>
        </p:txBody>
      </p:sp>
    </p:spTree>
    <p:extLst>
      <p:ext uri="{BB962C8B-B14F-4D97-AF65-F5344CB8AC3E}">
        <p14:creationId xmlns:p14="http://schemas.microsoft.com/office/powerpoint/2010/main" val="379396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Neglected</a:t>
            </a:r>
          </a:p>
          <a:p>
            <a:r>
              <a:rPr lang="en-GB" dirty="0" smtClean="0"/>
              <a:t>Scalable/Solvable</a:t>
            </a:r>
          </a:p>
          <a:p>
            <a:r>
              <a:rPr lang="en-GB" dirty="0" smtClean="0"/>
              <a:t>Tractable</a:t>
            </a:r>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4</a:t>
            </a:fld>
            <a:endParaRPr lang="nl-NL"/>
          </a:p>
        </p:txBody>
      </p:sp>
    </p:spTree>
    <p:extLst>
      <p:ext uri="{BB962C8B-B14F-4D97-AF65-F5344CB8AC3E}">
        <p14:creationId xmlns:p14="http://schemas.microsoft.com/office/powerpoint/2010/main" val="297078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sz="1200" dirty="0" smtClean="0">
                <a:solidFill>
                  <a:srgbClr val="2C3E50"/>
                </a:solidFill>
                <a:latin typeface="Lato" panose="020F0502020204030203" pitchFamily="34" charset="0"/>
                <a:ea typeface="Lato" panose="020F0502020204030203" pitchFamily="34" charset="0"/>
                <a:cs typeface="Lato" panose="020F0502020204030203" pitchFamily="34" charset="0"/>
              </a:rPr>
              <a:t>Open-mined</a:t>
            </a:r>
          </a:p>
          <a:p>
            <a:pPr marL="0" indent="0">
              <a:lnSpc>
                <a:spcPct val="150000"/>
              </a:lnSpc>
              <a:buNone/>
            </a:pPr>
            <a:r>
              <a:rPr lang="en-GB" sz="1200" dirty="0" smtClean="0">
                <a:solidFill>
                  <a:srgbClr val="2C3E50"/>
                </a:solidFill>
                <a:latin typeface="Lato" panose="020F0502020204030203" pitchFamily="34" charset="0"/>
                <a:ea typeface="Lato" panose="020F0502020204030203" pitchFamily="34" charset="0"/>
                <a:cs typeface="Lato" panose="020F0502020204030203" pitchFamily="34" charset="0"/>
              </a:rPr>
              <a:t>Critical</a:t>
            </a: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 Thinking</a:t>
            </a:r>
          </a:p>
          <a:p>
            <a:pPr marL="0" indent="0">
              <a:lnSpc>
                <a:spcPct val="150000"/>
              </a:lnSpc>
              <a:buNone/>
            </a:pP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Global Empathy</a:t>
            </a:r>
            <a:endParaRPr lang="en-GB" sz="1200" dirty="0"/>
          </a:p>
          <a:p>
            <a:endParaRPr lang="nl-NL" dirty="0"/>
          </a:p>
        </p:txBody>
      </p:sp>
      <p:sp>
        <p:nvSpPr>
          <p:cNvPr id="4" name="Slide Number Placeholder 3"/>
          <p:cNvSpPr>
            <a:spLocks noGrp="1"/>
          </p:cNvSpPr>
          <p:nvPr>
            <p:ph type="sldNum" sz="quarter" idx="10"/>
          </p:nvPr>
        </p:nvSpPr>
        <p:spPr/>
        <p:txBody>
          <a:bodyPr/>
          <a:lstStyle/>
          <a:p>
            <a:fld id="{F80FD095-9BA5-430E-869E-4A7BFD3A1040}" type="slidenum">
              <a:rPr lang="nl-NL" smtClean="0"/>
              <a:t>5</a:t>
            </a:fld>
            <a:endParaRPr lang="nl-NL"/>
          </a:p>
        </p:txBody>
      </p:sp>
    </p:spTree>
    <p:extLst>
      <p:ext uri="{BB962C8B-B14F-4D97-AF65-F5344CB8AC3E}">
        <p14:creationId xmlns:p14="http://schemas.microsoft.com/office/powerpoint/2010/main" val="234196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sz="1200" dirty="0" smtClean="0">
                <a:solidFill>
                  <a:srgbClr val="2C3E50"/>
                </a:solidFill>
                <a:latin typeface="Lato" panose="020F0502020204030203" pitchFamily="34" charset="0"/>
                <a:ea typeface="Lato" panose="020F0502020204030203" pitchFamily="34" charset="0"/>
                <a:cs typeface="Lato" panose="020F0502020204030203" pitchFamily="34" charset="0"/>
              </a:rPr>
              <a:t>EA</a:t>
            </a: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 is a movement.</a:t>
            </a:r>
          </a:p>
          <a:p>
            <a:pPr marL="0" indent="0">
              <a:lnSpc>
                <a:spcPct val="150000"/>
              </a:lnSpc>
              <a:buNone/>
            </a:pPr>
            <a:r>
              <a:rPr lang="en-GB" sz="1200" baseline="0" dirty="0" smtClean="0">
                <a:solidFill>
                  <a:srgbClr val="2C3E50"/>
                </a:solidFill>
                <a:latin typeface="Lato" panose="020F0502020204030203" pitchFamily="34" charset="0"/>
                <a:ea typeface="Lato" panose="020F0502020204030203" pitchFamily="34" charset="0"/>
                <a:cs typeface="Lato" panose="020F0502020204030203" pitchFamily="34" charset="0"/>
              </a:rPr>
              <a:t>Many areas.</a:t>
            </a:r>
            <a:endParaRPr lang="nl-NL" dirty="0"/>
          </a:p>
        </p:txBody>
      </p:sp>
      <p:sp>
        <p:nvSpPr>
          <p:cNvPr id="4" name="Slide Number Placeholder 3"/>
          <p:cNvSpPr>
            <a:spLocks noGrp="1"/>
          </p:cNvSpPr>
          <p:nvPr>
            <p:ph type="sldNum" sz="quarter" idx="10"/>
          </p:nvPr>
        </p:nvSpPr>
        <p:spPr/>
        <p:txBody>
          <a:bodyPr/>
          <a:lstStyle/>
          <a:p>
            <a:fld id="{F80FD095-9BA5-430E-869E-4A7BFD3A1040}" type="slidenum">
              <a:rPr lang="nl-NL" smtClean="0"/>
              <a:t>6</a:t>
            </a:fld>
            <a:endParaRPr lang="nl-NL"/>
          </a:p>
        </p:txBody>
      </p:sp>
    </p:spTree>
    <p:extLst>
      <p:ext uri="{BB962C8B-B14F-4D97-AF65-F5344CB8AC3E}">
        <p14:creationId xmlns:p14="http://schemas.microsoft.com/office/powerpoint/2010/main" val="186864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was our start, today we will</a:t>
            </a:r>
            <a:r>
              <a:rPr lang="en-GB" baseline="0" dirty="0" smtClean="0"/>
              <a:t> deepen our knowledge on a specific topic</a:t>
            </a:r>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7</a:t>
            </a:fld>
            <a:endParaRPr lang="nl-NL"/>
          </a:p>
        </p:txBody>
      </p:sp>
    </p:spTree>
    <p:extLst>
      <p:ext uri="{BB962C8B-B14F-4D97-AF65-F5344CB8AC3E}">
        <p14:creationId xmlns:p14="http://schemas.microsoft.com/office/powerpoint/2010/main" val="117984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8</a:t>
            </a:fld>
            <a:endParaRPr lang="nl-NL"/>
          </a:p>
        </p:txBody>
      </p:sp>
    </p:spTree>
    <p:extLst>
      <p:ext uri="{BB962C8B-B14F-4D97-AF65-F5344CB8AC3E}">
        <p14:creationId xmlns:p14="http://schemas.microsoft.com/office/powerpoint/2010/main" val="199745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WRITE THIS DOWN</a:t>
            </a:r>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9</a:t>
            </a:fld>
            <a:endParaRPr lang="nl-NL"/>
          </a:p>
        </p:txBody>
      </p:sp>
    </p:spTree>
    <p:extLst>
      <p:ext uri="{BB962C8B-B14F-4D97-AF65-F5344CB8AC3E}">
        <p14:creationId xmlns:p14="http://schemas.microsoft.com/office/powerpoint/2010/main" val="13873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https://concepts.effectivealtruism.org/concepts/artificial-intelligence/</a:t>
            </a:r>
          </a:p>
          <a:p>
            <a:endParaRPr lang="en-GB" b="1" dirty="0" smtClean="0"/>
          </a:p>
          <a:p>
            <a:r>
              <a:rPr lang="en-GB" b="1" dirty="0" smtClean="0"/>
              <a:t>hard = easy and other way around</a:t>
            </a:r>
          </a:p>
          <a:p>
            <a:endParaRPr lang="en-GB" dirty="0" smtClean="0"/>
          </a:p>
          <a:p>
            <a:pPr fontAlgn="base"/>
            <a:r>
              <a:rPr lang="en-GB" sz="1200" b="1" i="0" kern="1200" dirty="0" smtClean="0">
                <a:solidFill>
                  <a:schemeClr val="tx1"/>
                </a:solidFill>
                <a:effectLst/>
                <a:latin typeface="+mn-lt"/>
                <a:ea typeface="+mn-ea"/>
                <a:cs typeface="+mn-cs"/>
              </a:rPr>
              <a:t>AI </a:t>
            </a:r>
            <a:r>
              <a:rPr lang="en-GB" sz="1200" b="1" i="0" kern="1200" dirty="0" err="1" smtClean="0">
                <a:solidFill>
                  <a:schemeClr val="tx1"/>
                </a:solidFill>
                <a:effectLst/>
                <a:latin typeface="+mn-lt"/>
                <a:ea typeface="+mn-ea"/>
                <a:cs typeface="+mn-cs"/>
              </a:rPr>
              <a:t>Caliber</a:t>
            </a:r>
            <a:r>
              <a:rPr lang="en-GB" sz="1200" b="1" i="0" kern="1200" dirty="0" smtClean="0">
                <a:solidFill>
                  <a:schemeClr val="tx1"/>
                </a:solidFill>
                <a:effectLst/>
                <a:latin typeface="+mn-lt"/>
                <a:ea typeface="+mn-ea"/>
                <a:cs typeface="+mn-cs"/>
              </a:rPr>
              <a:t> 1) Artificial Narrow Intelligence (ANI): </a:t>
            </a:r>
            <a:r>
              <a:rPr lang="en-GB" sz="1200" b="0" i="0" kern="1200" dirty="0" smtClean="0">
                <a:solidFill>
                  <a:schemeClr val="tx1"/>
                </a:solidFill>
                <a:effectLst/>
                <a:latin typeface="+mn-lt"/>
                <a:ea typeface="+mn-ea"/>
                <a:cs typeface="+mn-cs"/>
              </a:rPr>
              <a:t>Sometimes referred to as </a:t>
            </a:r>
            <a:r>
              <a:rPr lang="en-GB" sz="1200" b="0" i="1" kern="1200" dirty="0" smtClean="0">
                <a:solidFill>
                  <a:schemeClr val="tx1"/>
                </a:solidFill>
                <a:effectLst/>
                <a:latin typeface="+mn-lt"/>
                <a:ea typeface="+mn-ea"/>
                <a:cs typeface="+mn-cs"/>
              </a:rPr>
              <a:t>Weak AI</a:t>
            </a:r>
            <a:r>
              <a:rPr lang="en-GB" sz="1200" b="0" i="0" kern="1200" dirty="0" smtClean="0">
                <a:solidFill>
                  <a:schemeClr val="tx1"/>
                </a:solidFill>
                <a:effectLst/>
                <a:latin typeface="+mn-lt"/>
                <a:ea typeface="+mn-ea"/>
                <a:cs typeface="+mn-cs"/>
              </a:rPr>
              <a:t>, Artificial Narrow Intelligence is AI that specializes in </a:t>
            </a:r>
            <a:r>
              <a:rPr lang="en-GB" sz="1200" b="0" i="1" kern="1200" dirty="0" smtClean="0">
                <a:solidFill>
                  <a:schemeClr val="tx1"/>
                </a:solidFill>
                <a:effectLst/>
                <a:latin typeface="+mn-lt"/>
                <a:ea typeface="+mn-ea"/>
                <a:cs typeface="+mn-cs"/>
              </a:rPr>
              <a:t>one</a:t>
            </a:r>
            <a:r>
              <a:rPr lang="en-GB" sz="1200" b="0" i="0" kern="1200" dirty="0" smtClean="0">
                <a:solidFill>
                  <a:schemeClr val="tx1"/>
                </a:solidFill>
                <a:effectLst/>
                <a:latin typeface="+mn-lt"/>
                <a:ea typeface="+mn-ea"/>
                <a:cs typeface="+mn-cs"/>
              </a:rPr>
              <a:t> area. There’s AI that can beat the world chess champion in chess, but that’s the only thing it does. Ask it to figure out a better way to store data on a hard drive, and it’ll look at you blankly.</a:t>
            </a:r>
          </a:p>
          <a:p>
            <a:pPr fontAlgn="base"/>
            <a:r>
              <a:rPr lang="en-GB" sz="1200" b="1" i="0" kern="1200" dirty="0" smtClean="0">
                <a:solidFill>
                  <a:schemeClr val="tx1"/>
                </a:solidFill>
                <a:effectLst/>
                <a:latin typeface="+mn-lt"/>
                <a:ea typeface="+mn-ea"/>
                <a:cs typeface="+mn-cs"/>
              </a:rPr>
              <a:t>AI </a:t>
            </a:r>
            <a:r>
              <a:rPr lang="en-GB" sz="1200" b="1" i="0" kern="1200" dirty="0" err="1" smtClean="0">
                <a:solidFill>
                  <a:schemeClr val="tx1"/>
                </a:solidFill>
                <a:effectLst/>
                <a:latin typeface="+mn-lt"/>
                <a:ea typeface="+mn-ea"/>
                <a:cs typeface="+mn-cs"/>
              </a:rPr>
              <a:t>Caliber</a:t>
            </a:r>
            <a:r>
              <a:rPr lang="en-GB" sz="1200" b="1" i="0" kern="1200" dirty="0" smtClean="0">
                <a:solidFill>
                  <a:schemeClr val="tx1"/>
                </a:solidFill>
                <a:effectLst/>
                <a:latin typeface="+mn-lt"/>
                <a:ea typeface="+mn-ea"/>
                <a:cs typeface="+mn-cs"/>
              </a:rPr>
              <a:t> 2) Artificial General Intelligence (AGI): </a:t>
            </a:r>
            <a:r>
              <a:rPr lang="en-GB" sz="1200" b="0" i="0" kern="1200" dirty="0" smtClean="0">
                <a:solidFill>
                  <a:schemeClr val="tx1"/>
                </a:solidFill>
                <a:effectLst/>
                <a:latin typeface="+mn-lt"/>
                <a:ea typeface="+mn-ea"/>
                <a:cs typeface="+mn-cs"/>
              </a:rPr>
              <a:t>Sometimes referred to as </a:t>
            </a:r>
            <a:r>
              <a:rPr lang="en-GB" sz="1200" b="0" i="1" kern="1200" dirty="0" smtClean="0">
                <a:solidFill>
                  <a:schemeClr val="tx1"/>
                </a:solidFill>
                <a:effectLst/>
                <a:latin typeface="+mn-lt"/>
                <a:ea typeface="+mn-ea"/>
                <a:cs typeface="+mn-cs"/>
              </a:rPr>
              <a:t>Strong AI</a:t>
            </a:r>
            <a:r>
              <a:rPr lang="en-GB" sz="1200" b="0" i="0" kern="1200" dirty="0" smtClean="0">
                <a:solidFill>
                  <a:schemeClr val="tx1"/>
                </a:solidFill>
                <a:effectLst/>
                <a:latin typeface="+mn-lt"/>
                <a:ea typeface="+mn-ea"/>
                <a:cs typeface="+mn-cs"/>
              </a:rPr>
              <a:t>, or </a:t>
            </a:r>
            <a:r>
              <a:rPr lang="en-GB" sz="1200" b="0" i="1" kern="1200" dirty="0" smtClean="0">
                <a:solidFill>
                  <a:schemeClr val="tx1"/>
                </a:solidFill>
                <a:effectLst/>
                <a:latin typeface="+mn-lt"/>
                <a:ea typeface="+mn-ea"/>
                <a:cs typeface="+mn-cs"/>
              </a:rPr>
              <a:t>Human-Level AI</a:t>
            </a:r>
            <a:r>
              <a:rPr lang="en-GB" sz="1200" b="0" i="0" kern="1200" dirty="0" smtClean="0">
                <a:solidFill>
                  <a:schemeClr val="tx1"/>
                </a:solidFill>
                <a:effectLst/>
                <a:latin typeface="+mn-lt"/>
                <a:ea typeface="+mn-ea"/>
                <a:cs typeface="+mn-cs"/>
              </a:rPr>
              <a:t>, Artificial General Intelligence refers to a computer that is as smart as a human </a:t>
            </a:r>
            <a:r>
              <a:rPr lang="en-GB" sz="1200" b="0" i="1" kern="1200" dirty="0" smtClean="0">
                <a:solidFill>
                  <a:schemeClr val="tx1"/>
                </a:solidFill>
                <a:effectLst/>
                <a:latin typeface="+mn-lt"/>
                <a:ea typeface="+mn-ea"/>
                <a:cs typeface="+mn-cs"/>
              </a:rPr>
              <a:t>across the board—</a:t>
            </a:r>
            <a:r>
              <a:rPr lang="en-GB" sz="1200" b="0" i="0" kern="1200" dirty="0" smtClean="0">
                <a:solidFill>
                  <a:schemeClr val="tx1"/>
                </a:solidFill>
                <a:effectLst/>
                <a:latin typeface="+mn-lt"/>
                <a:ea typeface="+mn-ea"/>
                <a:cs typeface="+mn-cs"/>
              </a:rPr>
              <a:t>a machine that can perform any intellectual task that a human being can. Creating AGI is a </a:t>
            </a:r>
            <a:r>
              <a:rPr lang="en-GB" sz="1200" b="0" i="1" kern="1200" dirty="0" smtClean="0">
                <a:solidFill>
                  <a:schemeClr val="tx1"/>
                </a:solidFill>
                <a:effectLst/>
                <a:latin typeface="+mn-lt"/>
                <a:ea typeface="+mn-ea"/>
                <a:cs typeface="+mn-cs"/>
              </a:rPr>
              <a:t>much </a:t>
            </a:r>
            <a:r>
              <a:rPr lang="en-GB" sz="1200" b="0" i="0" kern="1200" dirty="0" smtClean="0">
                <a:solidFill>
                  <a:schemeClr val="tx1"/>
                </a:solidFill>
                <a:effectLst/>
                <a:latin typeface="+mn-lt"/>
                <a:ea typeface="+mn-ea"/>
                <a:cs typeface="+mn-cs"/>
              </a:rPr>
              <a:t>harder task than creating ANI, and we’re yet to do it. Professor Linda </a:t>
            </a:r>
            <a:r>
              <a:rPr lang="en-GB" sz="1200" b="0" i="0" kern="1200" dirty="0" err="1" smtClean="0">
                <a:solidFill>
                  <a:schemeClr val="tx1"/>
                </a:solidFill>
                <a:effectLst/>
                <a:latin typeface="+mn-lt"/>
                <a:ea typeface="+mn-ea"/>
                <a:cs typeface="+mn-cs"/>
              </a:rPr>
              <a:t>Gottfredson</a:t>
            </a:r>
            <a:r>
              <a:rPr lang="en-GB" sz="1200" b="0" i="0" kern="1200" dirty="0" smtClean="0">
                <a:solidFill>
                  <a:schemeClr val="tx1"/>
                </a:solidFill>
                <a:effectLst/>
                <a:latin typeface="+mn-lt"/>
                <a:ea typeface="+mn-ea"/>
                <a:cs typeface="+mn-cs"/>
              </a:rPr>
              <a:t> describes intelligence as “a very general mental capability that, among other things, involves the ability to reason, plan, solve problems, think abstractly, comprehend complex ideas, learn quickly, and learn from experience.” AGI would be able to do all of those things as easily as you can.</a:t>
            </a:r>
          </a:p>
          <a:p>
            <a:pPr fontAlgn="base"/>
            <a:r>
              <a:rPr lang="en-GB" sz="1200" b="1" i="0" kern="1200" dirty="0" smtClean="0">
                <a:solidFill>
                  <a:schemeClr val="tx1"/>
                </a:solidFill>
                <a:effectLst/>
                <a:latin typeface="+mn-lt"/>
                <a:ea typeface="+mn-ea"/>
                <a:cs typeface="+mn-cs"/>
              </a:rPr>
              <a:t>AI </a:t>
            </a:r>
            <a:r>
              <a:rPr lang="en-GB" sz="1200" b="1" i="0" kern="1200" dirty="0" err="1" smtClean="0">
                <a:solidFill>
                  <a:schemeClr val="tx1"/>
                </a:solidFill>
                <a:effectLst/>
                <a:latin typeface="+mn-lt"/>
                <a:ea typeface="+mn-ea"/>
                <a:cs typeface="+mn-cs"/>
              </a:rPr>
              <a:t>Caliber</a:t>
            </a:r>
            <a:r>
              <a:rPr lang="en-GB" sz="1200" b="1" i="0" kern="1200" dirty="0" smtClean="0">
                <a:solidFill>
                  <a:schemeClr val="tx1"/>
                </a:solidFill>
                <a:effectLst/>
                <a:latin typeface="+mn-lt"/>
                <a:ea typeface="+mn-ea"/>
                <a:cs typeface="+mn-cs"/>
              </a:rPr>
              <a:t> 3) Artificial </a:t>
            </a:r>
            <a:r>
              <a:rPr lang="en-GB" sz="1200" b="1" i="0" kern="1200" dirty="0" err="1" smtClean="0">
                <a:solidFill>
                  <a:schemeClr val="tx1"/>
                </a:solidFill>
                <a:effectLst/>
                <a:latin typeface="+mn-lt"/>
                <a:ea typeface="+mn-ea"/>
                <a:cs typeface="+mn-cs"/>
              </a:rPr>
              <a:t>Superintelligence</a:t>
            </a:r>
            <a:r>
              <a:rPr lang="en-GB" sz="1200" b="1" i="0" kern="1200" dirty="0" smtClean="0">
                <a:solidFill>
                  <a:schemeClr val="tx1"/>
                </a:solidFill>
                <a:effectLst/>
                <a:latin typeface="+mn-lt"/>
                <a:ea typeface="+mn-ea"/>
                <a:cs typeface="+mn-cs"/>
              </a:rPr>
              <a:t> (ASI):</a:t>
            </a:r>
            <a:r>
              <a:rPr lang="en-GB" sz="1200" b="0" i="0" kern="1200" dirty="0" smtClean="0">
                <a:solidFill>
                  <a:schemeClr val="tx1"/>
                </a:solidFill>
                <a:effectLst/>
                <a:latin typeface="+mn-lt"/>
                <a:ea typeface="+mn-ea"/>
                <a:cs typeface="+mn-cs"/>
              </a:rPr>
              <a:t> Oxford philosopher and leading AI thinker Nick </a:t>
            </a:r>
            <a:r>
              <a:rPr lang="en-GB" sz="1200" b="0" i="0" kern="1200" dirty="0" err="1" smtClean="0">
                <a:solidFill>
                  <a:schemeClr val="tx1"/>
                </a:solidFill>
                <a:effectLst/>
                <a:latin typeface="+mn-lt"/>
                <a:ea typeface="+mn-ea"/>
                <a:cs typeface="+mn-cs"/>
              </a:rPr>
              <a:t>Bostrom</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
              </a:rPr>
              <a:t>defines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superintelligence</a:t>
            </a:r>
            <a:r>
              <a:rPr lang="en-GB" sz="1200" b="0" i="0" kern="1200" dirty="0" smtClean="0">
                <a:solidFill>
                  <a:schemeClr val="tx1"/>
                </a:solidFill>
                <a:effectLst/>
                <a:latin typeface="+mn-lt"/>
                <a:ea typeface="+mn-ea"/>
                <a:cs typeface="+mn-cs"/>
              </a:rPr>
              <a:t> as “an intellect that is much smarter than the best human brains in practically every field, including scientific creativity, general wisdom and social skills.” Artificial </a:t>
            </a:r>
            <a:r>
              <a:rPr lang="en-GB" sz="1200" b="0" i="0" kern="1200" dirty="0" err="1" smtClean="0">
                <a:solidFill>
                  <a:schemeClr val="tx1"/>
                </a:solidFill>
                <a:effectLst/>
                <a:latin typeface="+mn-lt"/>
                <a:ea typeface="+mn-ea"/>
                <a:cs typeface="+mn-cs"/>
              </a:rPr>
              <a:t>Superintelligence</a:t>
            </a:r>
            <a:r>
              <a:rPr lang="en-GB" sz="1200" b="0" i="0" kern="1200" dirty="0" smtClean="0">
                <a:solidFill>
                  <a:schemeClr val="tx1"/>
                </a:solidFill>
                <a:effectLst/>
                <a:latin typeface="+mn-lt"/>
                <a:ea typeface="+mn-ea"/>
                <a:cs typeface="+mn-cs"/>
              </a:rPr>
              <a:t> ranges from a computer that’s just a little smarter than a human to one that’s trillions of times smarter—across the board. ASI is the reason the topic of AI is such a spicy meatball and why the words “immortality” and “extinction” will both appear in these posts multiple times.</a:t>
            </a:r>
          </a:p>
          <a:p>
            <a:pPr fontAlgn="base"/>
            <a:r>
              <a:rPr lang="en-GB" sz="1200" b="0" i="0" kern="1200" dirty="0" smtClean="0">
                <a:solidFill>
                  <a:schemeClr val="tx1"/>
                </a:solidFill>
                <a:effectLst/>
                <a:latin typeface="+mn-lt"/>
                <a:ea typeface="+mn-ea"/>
                <a:cs typeface="+mn-cs"/>
              </a:rPr>
              <a:t>As of now, humans have conquered the lowest </a:t>
            </a:r>
            <a:r>
              <a:rPr lang="en-GB" sz="1200" b="0" i="0" kern="1200" dirty="0" err="1" smtClean="0">
                <a:solidFill>
                  <a:schemeClr val="tx1"/>
                </a:solidFill>
                <a:effectLst/>
                <a:latin typeface="+mn-lt"/>
                <a:ea typeface="+mn-ea"/>
                <a:cs typeface="+mn-cs"/>
              </a:rPr>
              <a:t>caliber</a:t>
            </a:r>
            <a:r>
              <a:rPr lang="en-GB" sz="1200" b="0" i="0" kern="1200" dirty="0" smtClean="0">
                <a:solidFill>
                  <a:schemeClr val="tx1"/>
                </a:solidFill>
                <a:effectLst/>
                <a:latin typeface="+mn-lt"/>
                <a:ea typeface="+mn-ea"/>
                <a:cs typeface="+mn-cs"/>
              </a:rPr>
              <a:t> of AI—ANI—in many ways, and it’s everywhere. The AI Revolution is the road from ANI, through AGI, to ASI—a road we may or may not survive but that, either way, will change everything.</a:t>
            </a:r>
          </a:p>
          <a:p>
            <a:endParaRPr lang="en-GB" dirty="0"/>
          </a:p>
        </p:txBody>
      </p:sp>
      <p:sp>
        <p:nvSpPr>
          <p:cNvPr id="4" name="Slide Number Placeholder 3"/>
          <p:cNvSpPr>
            <a:spLocks noGrp="1"/>
          </p:cNvSpPr>
          <p:nvPr>
            <p:ph type="sldNum" sz="quarter" idx="10"/>
          </p:nvPr>
        </p:nvSpPr>
        <p:spPr/>
        <p:txBody>
          <a:bodyPr/>
          <a:lstStyle/>
          <a:p>
            <a:fld id="{F80FD095-9BA5-430E-869E-4A7BFD3A1040}" type="slidenum">
              <a:rPr lang="nl-NL" smtClean="0"/>
              <a:t>10</a:t>
            </a:fld>
            <a:endParaRPr lang="nl-NL"/>
          </a:p>
        </p:txBody>
      </p:sp>
    </p:spTree>
    <p:extLst>
      <p:ext uri="{BB962C8B-B14F-4D97-AF65-F5344CB8AC3E}">
        <p14:creationId xmlns:p14="http://schemas.microsoft.com/office/powerpoint/2010/main" val="116936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53F4CA8-5B0D-4F28-A361-821B0EAF0A50}" type="datetimeFigureOut">
              <a:rPr lang="nl-NL" smtClean="0"/>
              <a:t>13-3-2019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227807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53F4CA8-5B0D-4F28-A361-821B0EAF0A50}" type="datetimeFigureOut">
              <a:rPr lang="nl-NL" smtClean="0"/>
              <a:t>13-3-2019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371567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53F4CA8-5B0D-4F28-A361-821B0EAF0A50}" type="datetimeFigureOut">
              <a:rPr lang="nl-NL" smtClean="0"/>
              <a:t>13-3-2019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362781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8BA1"/>
                </a:solidFill>
              </a:defRPr>
            </a:lvl1pPr>
          </a:lstStyle>
          <a:p>
            <a:r>
              <a:rPr lang="en-US" dirty="0"/>
              <a:t>Click to edit Master title style</a:t>
            </a:r>
            <a:endParaRPr lang="nl-NL" dirty="0"/>
          </a:p>
        </p:txBody>
      </p:sp>
      <p:sp>
        <p:nvSpPr>
          <p:cNvPr id="3" name="Content Placeholder 2"/>
          <p:cNvSpPr>
            <a:spLocks noGrp="1"/>
          </p:cNvSpPr>
          <p:nvPr>
            <p:ph idx="1"/>
          </p:nvPr>
        </p:nvSpPr>
        <p:spPr/>
        <p:txBody>
          <a:bodyPr/>
          <a:lstStyle>
            <a:lvl1pPr>
              <a:defRPr>
                <a:solidFill>
                  <a:srgbClr val="2C3E50"/>
                </a:solidFill>
              </a:defRPr>
            </a:lvl1pPr>
            <a:lvl2pPr marL="457200" indent="0">
              <a:buNone/>
              <a:defRPr>
                <a:solidFill>
                  <a:srgbClr val="2C3E50"/>
                </a:solidFill>
              </a:defRPr>
            </a:lvl2pPr>
            <a:lvl3pPr marL="914400" indent="0">
              <a:buNone/>
              <a:defRPr>
                <a:solidFill>
                  <a:srgbClr val="2C3E50"/>
                </a:solidFill>
              </a:defRPr>
            </a:lvl3pPr>
            <a:lvl4pPr marL="1371600" indent="0">
              <a:buNone/>
              <a:defRPr>
                <a:solidFill>
                  <a:srgbClr val="2C3E50"/>
                </a:solidFill>
              </a:defRPr>
            </a:lvl4pPr>
            <a:lvl5pPr marL="1828800" indent="0">
              <a:buNone/>
              <a:defRPr>
                <a:solidFill>
                  <a:srgbClr val="2C3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10"/>
          </p:nvPr>
        </p:nvSpPr>
        <p:spPr/>
        <p:txBody>
          <a:bodyPr/>
          <a:lstStyle/>
          <a:p>
            <a:fld id="{453F4CA8-5B0D-4F28-A361-821B0EAF0A50}" type="datetimeFigureOut">
              <a:rPr lang="nl-NL" smtClean="0"/>
              <a:t>13-3-2019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377816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B8BA1"/>
                </a:solidFill>
              </a:defRPr>
            </a:lvl1pPr>
          </a:lstStyle>
          <a:p>
            <a:r>
              <a:rPr lang="en-US" dirty="0"/>
              <a:t>Click to edit Master title style</a:t>
            </a:r>
            <a:endParaRPr lang="nl-NL"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F4CA8-5B0D-4F28-A361-821B0EAF0A50}" type="datetimeFigureOut">
              <a:rPr lang="nl-NL" smtClean="0"/>
              <a:t>13-3-2019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153110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8BA1"/>
                </a:solidFill>
              </a:defRPr>
            </a:lvl1pPr>
          </a:lstStyle>
          <a:p>
            <a:r>
              <a:rPr lang="en-US" dirty="0"/>
              <a:t>Click to edit Master title style</a:t>
            </a:r>
            <a:endParaRPr lang="nl-NL"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53F4CA8-5B0D-4F28-A361-821B0EAF0A50}" type="datetimeFigureOut">
              <a:rPr lang="nl-NL" smtClean="0"/>
              <a:t>13-3-2019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281827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nl-NL"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53F4CA8-5B0D-4F28-A361-821B0EAF0A50}" type="datetimeFigureOut">
              <a:rPr lang="nl-NL" smtClean="0"/>
              <a:t>13-3-2019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276581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53F4CA8-5B0D-4F28-A361-821B0EAF0A50}" type="datetimeFigureOut">
              <a:rPr lang="nl-NL" smtClean="0"/>
              <a:t>13-3-2019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295677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F4CA8-5B0D-4F28-A361-821B0EAF0A50}" type="datetimeFigureOut">
              <a:rPr lang="nl-NL" smtClean="0"/>
              <a:t>13-3-2019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136273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F4CA8-5B0D-4F28-A361-821B0EAF0A50}" type="datetimeFigureOut">
              <a:rPr lang="nl-NL" smtClean="0"/>
              <a:t>13-3-2019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391109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F4CA8-5B0D-4F28-A361-821B0EAF0A50}" type="datetimeFigureOut">
              <a:rPr lang="nl-NL" smtClean="0"/>
              <a:t>13-3-2019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07D084-5563-4410-B6AC-BBED376BC2E0}" type="slidenum">
              <a:rPr lang="nl-NL" smtClean="0"/>
              <a:t>‹#›</a:t>
            </a:fld>
            <a:endParaRPr lang="nl-NL"/>
          </a:p>
        </p:txBody>
      </p:sp>
    </p:spTree>
    <p:extLst>
      <p:ext uri="{BB962C8B-B14F-4D97-AF65-F5344CB8AC3E}">
        <p14:creationId xmlns:p14="http://schemas.microsoft.com/office/powerpoint/2010/main" val="408234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F4CA8-5B0D-4F28-A361-821B0EAF0A50}" type="datetimeFigureOut">
              <a:rPr lang="nl-NL" smtClean="0"/>
              <a:t>13-3-2019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7D084-5563-4410-B6AC-BBED376BC2E0}" type="slidenum">
              <a:rPr lang="nl-NL" smtClean="0"/>
              <a:t>‹#›</a:t>
            </a:fld>
            <a:endParaRPr lang="nl-NL"/>
          </a:p>
        </p:txBody>
      </p:sp>
    </p:spTree>
    <p:extLst>
      <p:ext uri="{BB962C8B-B14F-4D97-AF65-F5344CB8AC3E}">
        <p14:creationId xmlns:p14="http://schemas.microsoft.com/office/powerpoint/2010/main" val="110610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rgbClr val="0B8BA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hyperlink" Target="https://youtu.be/IJKjMIU55pE?t=2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loriswolswijk.com/" TargetMode="External"/><Relationship Id="rId2" Type="http://schemas.openxmlformats.org/officeDocument/2006/relationships/hyperlink" Target="https://www.effectivealtruism.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arotterdam.nl/" TargetMode="External"/><Relationship Id="rId4" Type="http://schemas.openxmlformats.org/officeDocument/2006/relationships/hyperlink" Target="https://80000hou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4786"/>
            <a:ext cx="9144000" cy="947995"/>
          </a:xfrm>
        </p:spPr>
        <p:txBody>
          <a:bodyPr>
            <a:normAutofit/>
          </a:bodyPr>
          <a:lstStyle/>
          <a:p>
            <a:r>
              <a:rPr lang="en-GB" dirty="0" smtClean="0">
                <a:solidFill>
                  <a:srgbClr val="0B8BA1"/>
                </a:solidFill>
              </a:rPr>
              <a:t>AI x Future</a:t>
            </a:r>
            <a:endParaRPr lang="nl-NL" dirty="0">
              <a:solidFill>
                <a:srgbClr val="0B8BA1"/>
              </a:solidFill>
            </a:endParaRPr>
          </a:p>
        </p:txBody>
      </p:sp>
      <p:sp>
        <p:nvSpPr>
          <p:cNvPr id="5" name="Rectangle 4"/>
          <p:cNvSpPr/>
          <p:nvPr/>
        </p:nvSpPr>
        <p:spPr>
          <a:xfrm>
            <a:off x="0" y="3429000"/>
            <a:ext cx="12192000" cy="3429000"/>
          </a:xfrm>
          <a:prstGeom prst="rect">
            <a:avLst/>
          </a:prstGeom>
          <a:gradFill flip="none" rotWithShape="1">
            <a:gsLst>
              <a:gs pos="0">
                <a:srgbClr val="8E44AD"/>
              </a:gs>
              <a:gs pos="48000">
                <a:srgbClr val="2980B9"/>
              </a:gs>
              <a:gs pos="100000">
                <a:srgbClr val="2980B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66" y="259099"/>
            <a:ext cx="1609468" cy="1609468"/>
          </a:xfrm>
          <a:prstGeom prst="rect">
            <a:avLst/>
          </a:prstGeom>
        </p:spPr>
      </p:pic>
    </p:spTree>
    <p:extLst>
      <p:ext uri="{BB962C8B-B14F-4D97-AF65-F5344CB8AC3E}">
        <p14:creationId xmlns:p14="http://schemas.microsoft.com/office/powerpoint/2010/main" val="316185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AI x Future</a:t>
            </a:r>
            <a:endParaRPr lang="nl-NL"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pPr>
              <a:lnSpc>
                <a:spcPct val="150000"/>
              </a:lnSpc>
            </a:pPr>
            <a:r>
              <a:rPr lang="en-GB" sz="2000" b="1" dirty="0" smtClean="0"/>
              <a:t>Artificial Intelligence </a:t>
            </a:r>
            <a:r>
              <a:rPr lang="en-GB" sz="2000" dirty="0" smtClean="0"/>
              <a:t>(AI)</a:t>
            </a:r>
          </a:p>
          <a:p>
            <a:pPr>
              <a:lnSpc>
                <a:spcPct val="150000"/>
              </a:lnSpc>
            </a:pPr>
            <a:r>
              <a:rPr lang="en-GB" sz="2000" dirty="0" smtClean="0"/>
              <a:t>The </a:t>
            </a:r>
            <a:r>
              <a:rPr lang="en-GB" sz="2000" dirty="0"/>
              <a:t>capability of machines to perform intellectual tasks, such as recognizing objects, forming plans to achieve goals and making </a:t>
            </a:r>
            <a:r>
              <a:rPr lang="en-GB" sz="2000" dirty="0" smtClean="0"/>
              <a:t>predictions</a:t>
            </a:r>
          </a:p>
          <a:p>
            <a:pPr>
              <a:lnSpc>
                <a:spcPct val="150000"/>
              </a:lnSpc>
            </a:pPr>
            <a:r>
              <a:rPr lang="en-GB" sz="2000" b="1" dirty="0"/>
              <a:t>Artificial </a:t>
            </a:r>
            <a:r>
              <a:rPr lang="en-GB" sz="2000" b="1" dirty="0" smtClean="0"/>
              <a:t>Narrow Intelligence </a:t>
            </a:r>
            <a:r>
              <a:rPr lang="en-GB" sz="2000" dirty="0" smtClean="0"/>
              <a:t>(ANI)</a:t>
            </a:r>
            <a:endParaRPr lang="en-GB" sz="2000" dirty="0"/>
          </a:p>
          <a:p>
            <a:pPr>
              <a:lnSpc>
                <a:spcPct val="150000"/>
              </a:lnSpc>
            </a:pPr>
            <a:r>
              <a:rPr lang="en-GB" sz="2000" dirty="0" smtClean="0"/>
              <a:t>AI being very good at a specific task – like Chess/Go/Image Recognition</a:t>
            </a:r>
          </a:p>
          <a:p>
            <a:pPr>
              <a:lnSpc>
                <a:spcPct val="150000"/>
              </a:lnSpc>
            </a:pPr>
            <a:r>
              <a:rPr lang="en-GB" sz="2000" b="1" dirty="0"/>
              <a:t>Artificial </a:t>
            </a:r>
            <a:r>
              <a:rPr lang="en-GB" sz="2000" b="1" dirty="0" smtClean="0"/>
              <a:t>General Intelligence </a:t>
            </a:r>
            <a:r>
              <a:rPr lang="en-GB" sz="2000" dirty="0" smtClean="0"/>
              <a:t>(AGI)</a:t>
            </a:r>
            <a:endParaRPr lang="en-GB" sz="2000" dirty="0"/>
          </a:p>
          <a:p>
            <a:pPr>
              <a:lnSpc>
                <a:spcPct val="150000"/>
              </a:lnSpc>
            </a:pPr>
            <a:r>
              <a:rPr lang="en-GB" sz="2000" dirty="0" smtClean="0"/>
              <a:t>A </a:t>
            </a:r>
            <a:r>
              <a:rPr lang="en-GB" sz="2000" dirty="0"/>
              <a:t>machine that can perform any intellectual task that a human being </a:t>
            </a:r>
            <a:r>
              <a:rPr lang="en-GB" sz="2000" dirty="0" smtClean="0"/>
              <a:t>can (</a:t>
            </a:r>
            <a:r>
              <a:rPr lang="en-GB" sz="2000" dirty="0" err="1" smtClean="0"/>
              <a:t>ish</a:t>
            </a:r>
            <a:r>
              <a:rPr lang="en-GB" sz="2000" dirty="0" smtClean="0"/>
              <a:t>…)</a:t>
            </a:r>
          </a:p>
          <a:p>
            <a:pPr>
              <a:lnSpc>
                <a:spcPct val="150000"/>
              </a:lnSpc>
            </a:pPr>
            <a:r>
              <a:rPr lang="en-GB" sz="2000" b="1" dirty="0" smtClean="0"/>
              <a:t>Artificial </a:t>
            </a:r>
            <a:r>
              <a:rPr lang="en-GB" sz="2000" b="1" dirty="0" err="1" smtClean="0"/>
              <a:t>Superintelligence</a:t>
            </a:r>
            <a:r>
              <a:rPr lang="en-GB" sz="2000" b="1" dirty="0" smtClean="0"/>
              <a:t> </a:t>
            </a:r>
            <a:r>
              <a:rPr lang="en-GB" sz="2000" dirty="0" smtClean="0"/>
              <a:t>(ASI)</a:t>
            </a:r>
          </a:p>
          <a:p>
            <a:pPr>
              <a:lnSpc>
                <a:spcPct val="150000"/>
              </a:lnSpc>
            </a:pPr>
            <a:r>
              <a:rPr lang="en-GB" sz="2000" dirty="0" smtClean="0"/>
              <a:t>An </a:t>
            </a:r>
            <a:r>
              <a:rPr lang="en-GB" sz="2000" dirty="0"/>
              <a:t>intellect that is much smarter than the best human brains in practically every field, including scientific creativity, general wisdom and social skills</a:t>
            </a:r>
          </a:p>
          <a:p>
            <a:pPr>
              <a:lnSpc>
                <a:spcPct val="150000"/>
              </a:lnSpc>
            </a:pPr>
            <a:endParaRPr lang="en-GB" sz="2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2305" y="365125"/>
            <a:ext cx="1667955" cy="1667955"/>
          </a:xfrm>
          <a:prstGeom prst="rect">
            <a:avLst/>
          </a:prstGeom>
        </p:spPr>
      </p:pic>
    </p:spTree>
    <p:extLst>
      <p:ext uri="{BB962C8B-B14F-4D97-AF65-F5344CB8AC3E}">
        <p14:creationId xmlns:p14="http://schemas.microsoft.com/office/powerpoint/2010/main" val="2946555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AI x Future</a:t>
            </a:r>
            <a:endParaRPr lang="nl-NL" dirty="0"/>
          </a:p>
        </p:txBody>
      </p:sp>
      <p:sp>
        <p:nvSpPr>
          <p:cNvPr id="3" name="Content Placeholder 2"/>
          <p:cNvSpPr>
            <a:spLocks noGrp="1"/>
          </p:cNvSpPr>
          <p:nvPr>
            <p:ph idx="1"/>
          </p:nvPr>
        </p:nvSpPr>
        <p:spPr>
          <a:xfrm>
            <a:off x="838200" y="1690688"/>
            <a:ext cx="10515600" cy="5032375"/>
          </a:xfrm>
        </p:spPr>
        <p:txBody>
          <a:bodyPr>
            <a:normAutofit/>
          </a:bodyPr>
          <a:lstStyle/>
          <a:p>
            <a:pPr>
              <a:lnSpc>
                <a:spcPct val="150000"/>
              </a:lnSpc>
            </a:pPr>
            <a:r>
              <a:rPr lang="en-GB" sz="2000" b="1" dirty="0" smtClean="0"/>
              <a:t>Linear </a:t>
            </a:r>
            <a:r>
              <a:rPr lang="en-GB" sz="2000" b="1" dirty="0" err="1" smtClean="0"/>
              <a:t>vs</a:t>
            </a:r>
            <a:r>
              <a:rPr lang="en-GB" sz="2000" b="1" dirty="0" smtClean="0"/>
              <a:t> Exponential Growth</a:t>
            </a:r>
            <a:endParaRPr lang="en-GB" sz="2000" dirty="0" smtClean="0"/>
          </a:p>
          <a:p>
            <a:pPr>
              <a:lnSpc>
                <a:spcPct val="150000"/>
              </a:lnSpc>
            </a:pPr>
            <a:r>
              <a:rPr lang="en-GB" sz="2000" dirty="0" smtClean="0"/>
              <a:t>The king, the peasant and the chessboard story</a:t>
            </a:r>
            <a:endParaRPr lang="en-GB" sz="2000" dirty="0"/>
          </a:p>
          <a:p>
            <a:pPr>
              <a:lnSpc>
                <a:spcPct val="150000"/>
              </a:lnSpc>
            </a:pPr>
            <a:endParaRPr lang="en-GB" sz="2000" dirty="0" smtClean="0"/>
          </a:p>
        </p:txBody>
      </p:sp>
      <p:pic>
        <p:nvPicPr>
          <p:cNvPr id="3074" name="Picture 2" descr="Proje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16251"/>
            <a:ext cx="5385359" cy="330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19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AI x Future</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Where are we now?</a:t>
            </a:r>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r>
              <a:rPr lang="en-GB" sz="2000" dirty="0" smtClean="0">
                <a:solidFill>
                  <a:srgbClr val="2C3E50"/>
                </a:solidFill>
                <a:latin typeface="Lato" panose="020F0502020204030203" pitchFamily="34" charset="0"/>
                <a:ea typeface="Lato" panose="020F0502020204030203" pitchFamily="34" charset="0"/>
                <a:cs typeface="Lato" panose="020F0502020204030203" pitchFamily="34" charset="0"/>
              </a:rPr>
              <a:t>Cashier-less check-out		Self-driving Trucks		Energy grid management</a:t>
            </a:r>
            <a:endParaRPr lang="nl-NL" sz="2000"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601" y="3135773"/>
            <a:ext cx="1506875" cy="15068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259" y="2997843"/>
            <a:ext cx="2071643" cy="207164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4180" y="3140071"/>
            <a:ext cx="1929415" cy="1929415"/>
          </a:xfrm>
          <a:prstGeom prst="rect">
            <a:avLst/>
          </a:prstGeom>
        </p:spPr>
      </p:pic>
    </p:spTree>
    <p:extLst>
      <p:ext uri="{BB962C8B-B14F-4D97-AF65-F5344CB8AC3E}">
        <p14:creationId xmlns:p14="http://schemas.microsoft.com/office/powerpoint/2010/main" val="340637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AI x Future</a:t>
            </a:r>
            <a:endParaRPr lang="nl-NL" dirty="0"/>
          </a:p>
        </p:txBody>
      </p:sp>
      <p:sp>
        <p:nvSpPr>
          <p:cNvPr id="3" name="Content Placeholder 2"/>
          <p:cNvSpPr>
            <a:spLocks noGrp="1"/>
          </p:cNvSpPr>
          <p:nvPr>
            <p:ph idx="1"/>
          </p:nvPr>
        </p:nvSpPr>
        <p:spPr/>
        <p:txBody>
          <a:bodyPr/>
          <a:lstStyle/>
          <a:p>
            <a:r>
              <a:rPr lang="en-GB" sz="2000" dirty="0"/>
              <a:t>How smart is today's artificial intelligence?</a:t>
            </a:r>
          </a:p>
          <a:p>
            <a:endParaRPr lang="nl-NL" sz="2000" dirty="0">
              <a:hlinkClick r:id="rId2"/>
            </a:endParaRPr>
          </a:p>
          <a:p>
            <a:endParaRPr lang="nl-NL" sz="2000" dirty="0">
              <a:hlinkClick r:id="rId2"/>
            </a:endParaRPr>
          </a:p>
          <a:p>
            <a:r>
              <a:rPr lang="nl-NL" sz="2000" dirty="0">
                <a:hlinkClick r:id="rId2"/>
              </a:rPr>
              <a:t>https://youtu.be/IJKjMIU55pE?t=29</a:t>
            </a:r>
            <a:endParaRPr lang="nl-NL" sz="2000" dirty="0"/>
          </a:p>
          <a:p>
            <a:endParaRPr lang="nl-NL" dirty="0"/>
          </a:p>
        </p:txBody>
      </p:sp>
    </p:spTree>
    <p:extLst>
      <p:ext uri="{BB962C8B-B14F-4D97-AF65-F5344CB8AC3E}">
        <p14:creationId xmlns:p14="http://schemas.microsoft.com/office/powerpoint/2010/main" val="399810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AI x Future</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We can go from ANI to ASI because we now have…</a:t>
            </a:r>
          </a:p>
          <a:p>
            <a:pPr>
              <a:lnSpc>
                <a:spcPct val="150000"/>
              </a:lnSpc>
            </a:pPr>
            <a:endParaRPr lang="en-GB" sz="2000" dirty="0"/>
          </a:p>
          <a:p>
            <a:pPr>
              <a:lnSpc>
                <a:spcPct val="150000"/>
              </a:lnSpc>
            </a:pPr>
            <a:endParaRPr lang="en-GB" sz="2000" dirty="0" smtClean="0"/>
          </a:p>
          <a:p>
            <a:pPr>
              <a:lnSpc>
                <a:spcPct val="150000"/>
              </a:lnSpc>
            </a:pPr>
            <a:endParaRPr lang="en-GB" sz="2000" dirty="0"/>
          </a:p>
          <a:p>
            <a:pPr>
              <a:lnSpc>
                <a:spcPct val="150000"/>
              </a:lnSpc>
            </a:pPr>
            <a:endParaRPr lang="en-GB" sz="2000" dirty="0"/>
          </a:p>
          <a:p>
            <a:pPr>
              <a:lnSpc>
                <a:spcPct val="150000"/>
              </a:lnSpc>
            </a:pPr>
            <a:r>
              <a:rPr lang="en-GB" sz="2000" dirty="0" smtClean="0"/>
              <a:t>Hardware			Software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58" y="3102015"/>
            <a:ext cx="2071260" cy="20712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107" y="3102015"/>
            <a:ext cx="1668640" cy="16686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7203" y="3297411"/>
            <a:ext cx="1728600" cy="1728600"/>
          </a:xfrm>
          <a:prstGeom prst="rect">
            <a:avLst/>
          </a:prstGeom>
        </p:spPr>
      </p:pic>
    </p:spTree>
    <p:extLst>
      <p:ext uri="{BB962C8B-B14F-4D97-AF65-F5344CB8AC3E}">
        <p14:creationId xmlns:p14="http://schemas.microsoft.com/office/powerpoint/2010/main" val="3047434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AI x Future</a:t>
            </a:r>
            <a:endParaRPr lang="nl-NL" dirty="0"/>
          </a:p>
        </p:txBody>
      </p:sp>
      <p:sp>
        <p:nvSpPr>
          <p:cNvPr id="3" name="Content Placeholder 2"/>
          <p:cNvSpPr>
            <a:spLocks noGrp="1"/>
          </p:cNvSpPr>
          <p:nvPr>
            <p:ph idx="1"/>
          </p:nvPr>
        </p:nvSpPr>
        <p:spPr>
          <a:xfrm>
            <a:off x="838200" y="1825625"/>
            <a:ext cx="5257800" cy="4351338"/>
          </a:xfrm>
        </p:spPr>
        <p:txBody>
          <a:bodyPr>
            <a:normAutofit/>
          </a:bodyPr>
          <a:lstStyle/>
          <a:p>
            <a:pPr>
              <a:lnSpc>
                <a:spcPct val="150000"/>
              </a:lnSpc>
            </a:pPr>
            <a:r>
              <a:rPr lang="en-GB" sz="2000" dirty="0" smtClean="0"/>
              <a:t>What can go right? And wrong?</a:t>
            </a:r>
          </a:p>
          <a:p>
            <a:pPr>
              <a:lnSpc>
                <a:spcPct val="150000"/>
              </a:lnSpc>
            </a:pPr>
            <a:endParaRPr lang="en-GB" sz="2000" dirty="0"/>
          </a:p>
          <a:p>
            <a:pPr>
              <a:lnSpc>
                <a:spcPct val="150000"/>
              </a:lnSpc>
            </a:pPr>
            <a:r>
              <a:rPr lang="en-GB" sz="2000" dirty="0" smtClean="0"/>
              <a:t>Right</a:t>
            </a:r>
          </a:p>
          <a:p>
            <a:pPr marL="342900" indent="-342900">
              <a:lnSpc>
                <a:spcPct val="150000"/>
              </a:lnSpc>
              <a:buFont typeface="Arial" panose="020B0604020202020204" pitchFamily="34" charset="0"/>
              <a:buChar char="•"/>
            </a:pPr>
            <a:r>
              <a:rPr lang="en-GB" sz="2000" dirty="0" smtClean="0"/>
              <a:t>Goal alignment</a:t>
            </a:r>
          </a:p>
          <a:p>
            <a:pPr marL="342900" indent="-342900">
              <a:lnSpc>
                <a:spcPct val="150000"/>
              </a:lnSpc>
              <a:buFont typeface="Arial" panose="020B0604020202020204" pitchFamily="34" charset="0"/>
              <a:buChar char="•"/>
            </a:pPr>
            <a:r>
              <a:rPr lang="en-GB" sz="2000" dirty="0" smtClean="0"/>
              <a:t>Food, energy, resource abundance</a:t>
            </a:r>
          </a:p>
          <a:p>
            <a:pPr marL="342900" indent="-342900">
              <a:lnSpc>
                <a:spcPct val="150000"/>
              </a:lnSpc>
              <a:buFont typeface="Arial" panose="020B0604020202020204" pitchFamily="34" charset="0"/>
              <a:buChar char="•"/>
            </a:pPr>
            <a:r>
              <a:rPr lang="en-GB" sz="2000" dirty="0" smtClean="0"/>
              <a:t>More happiness for more people</a:t>
            </a:r>
          </a:p>
        </p:txBody>
      </p:sp>
      <p:sp>
        <p:nvSpPr>
          <p:cNvPr id="5" name="Content Placeholder 2"/>
          <p:cNvSpPr txBox="1">
            <a:spLocks/>
          </p:cNvSpPr>
          <p:nvPr/>
        </p:nvSpPr>
        <p:spPr>
          <a:xfrm>
            <a:off x="6662195" y="1825625"/>
            <a:ext cx="52578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2C3E50"/>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C3E50"/>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2C3E50"/>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rgbClr val="2C3E50"/>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2C3E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GB" sz="2000" dirty="0" smtClean="0"/>
          </a:p>
          <a:p>
            <a:pPr>
              <a:lnSpc>
                <a:spcPct val="150000"/>
              </a:lnSpc>
            </a:pPr>
            <a:endParaRPr lang="en-GB" sz="2000" dirty="0"/>
          </a:p>
          <a:p>
            <a:pPr>
              <a:lnSpc>
                <a:spcPct val="150000"/>
              </a:lnSpc>
            </a:pPr>
            <a:r>
              <a:rPr lang="en-GB" sz="2000" dirty="0" smtClean="0"/>
              <a:t>Wrong</a:t>
            </a:r>
          </a:p>
          <a:p>
            <a:pPr marL="342900" indent="-342900">
              <a:lnSpc>
                <a:spcPct val="150000"/>
              </a:lnSpc>
              <a:buFont typeface="Arial" panose="020B0604020202020204" pitchFamily="34" charset="0"/>
              <a:buChar char="•"/>
            </a:pPr>
            <a:r>
              <a:rPr lang="en-GB" sz="2000" dirty="0" smtClean="0"/>
              <a:t>Goal-hacking</a:t>
            </a:r>
          </a:p>
          <a:p>
            <a:pPr marL="342900" indent="-342900">
              <a:lnSpc>
                <a:spcPct val="150000"/>
              </a:lnSpc>
              <a:buFont typeface="Arial" panose="020B0604020202020204" pitchFamily="34" charset="0"/>
              <a:buChar char="•"/>
            </a:pPr>
            <a:r>
              <a:rPr lang="en-GB" sz="2000" dirty="0" smtClean="0"/>
              <a:t>Inequality dialled to 11</a:t>
            </a:r>
          </a:p>
          <a:p>
            <a:pPr marL="342900" indent="-342900">
              <a:lnSpc>
                <a:spcPct val="150000"/>
              </a:lnSpc>
              <a:buFont typeface="Arial" panose="020B0604020202020204" pitchFamily="34" charset="0"/>
              <a:buChar char="•"/>
            </a:pPr>
            <a:r>
              <a:rPr lang="en-GB" sz="2000" dirty="0" smtClean="0"/>
              <a:t>Unconscious super-brain</a:t>
            </a:r>
          </a:p>
          <a:p>
            <a:pPr marL="342900" indent="-342900">
              <a:lnSpc>
                <a:spcPct val="150000"/>
              </a:lnSpc>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254551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 x Future</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Discussion of specific-subtopics</a:t>
            </a:r>
          </a:p>
          <a:p>
            <a:pPr>
              <a:lnSpc>
                <a:spcPct val="150000"/>
              </a:lnSpc>
            </a:pPr>
            <a:endParaRPr lang="en-GB" sz="2000" dirty="0">
              <a:solidFill>
                <a:srgbClr val="2C3E50"/>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GB" sz="2000" dirty="0" smtClean="0"/>
              <a:t>Split up in two groups of the same size</a:t>
            </a:r>
          </a:p>
          <a:p>
            <a:pPr>
              <a:lnSpc>
                <a:spcPct val="150000"/>
              </a:lnSpc>
            </a:pPr>
            <a:r>
              <a:rPr lang="en-GB" sz="2000" i="1" dirty="0" smtClean="0">
                <a:solidFill>
                  <a:srgbClr val="2C3E50"/>
                </a:solidFill>
                <a:latin typeface="Lato" panose="020F0502020204030203" pitchFamily="34" charset="0"/>
                <a:ea typeface="Lato" panose="020F0502020204030203" pitchFamily="34" charset="0"/>
                <a:cs typeface="Lato" panose="020F0502020204030203" pitchFamily="34" charset="0"/>
              </a:rPr>
              <a:t>Pro tip: If you’re here with a friend, both join different groups</a:t>
            </a:r>
            <a:endParaRPr lang="nl-NL" sz="2000" i="1"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5719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 x Future</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Conclusions</a:t>
            </a:r>
            <a:endParaRPr lang="nl-NL" sz="2000"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13733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Lessons Learnt</a:t>
            </a:r>
            <a:endParaRPr lang="nl-NL" sz="2000"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61091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 Outro</a:t>
            </a:r>
            <a:endParaRPr lang="nl-NL" dirty="0"/>
          </a:p>
        </p:txBody>
      </p:sp>
      <p:sp>
        <p:nvSpPr>
          <p:cNvPr id="3" name="Content Placeholder 2"/>
          <p:cNvSpPr>
            <a:spLocks noGrp="1"/>
          </p:cNvSpPr>
          <p:nvPr>
            <p:ph idx="1"/>
          </p:nvPr>
        </p:nvSpPr>
        <p:spPr>
          <a:xfrm>
            <a:off x="838200" y="1825625"/>
            <a:ext cx="10515600" cy="4795094"/>
          </a:xfrm>
        </p:spPr>
        <p:txBody>
          <a:bodyPr>
            <a:normAutofit/>
          </a:bodyPr>
          <a:lstStyle/>
          <a:p>
            <a:pPr marL="0" indent="0">
              <a:lnSpc>
                <a:spcPct val="150000"/>
              </a:lnSpc>
              <a:buNone/>
            </a:pPr>
            <a:r>
              <a:rPr lang="en-GB" sz="2000" dirty="0" smtClean="0"/>
              <a:t>Effective Altruism:</a:t>
            </a:r>
            <a:endParaRPr lang="en-GB" sz="2000" dirty="0"/>
          </a:p>
          <a:p>
            <a:pPr>
              <a:lnSpc>
                <a:spcPct val="150000"/>
              </a:lnSpc>
            </a:pPr>
            <a:r>
              <a:rPr lang="en-GB" sz="2000" dirty="0">
                <a:solidFill>
                  <a:srgbClr val="2980B9"/>
                </a:solidFill>
                <a:hlinkClick r:id="rId2"/>
              </a:rPr>
              <a:t>https://www.effectivealtruism.org</a:t>
            </a:r>
            <a:r>
              <a:rPr lang="en-GB" sz="2000" dirty="0" smtClean="0">
                <a:solidFill>
                  <a:srgbClr val="2980B9"/>
                </a:solidFill>
                <a:hlinkClick r:id="rId2"/>
              </a:rPr>
              <a:t>/</a:t>
            </a:r>
            <a:r>
              <a:rPr lang="en-GB" sz="2000" dirty="0" smtClean="0">
                <a:solidFill>
                  <a:srgbClr val="2980B9"/>
                </a:solidFill>
              </a:rPr>
              <a:t> </a:t>
            </a:r>
            <a:endParaRPr lang="en-GB" sz="2000" dirty="0"/>
          </a:p>
          <a:p>
            <a:pPr>
              <a:lnSpc>
                <a:spcPct val="150000"/>
              </a:lnSpc>
            </a:pPr>
            <a:endParaRPr lang="en-GB" sz="2000" dirty="0">
              <a:hlinkClick r:id="rId3"/>
            </a:endParaRPr>
          </a:p>
          <a:p>
            <a:pPr>
              <a:lnSpc>
                <a:spcPct val="150000"/>
              </a:lnSpc>
            </a:pPr>
            <a:r>
              <a:rPr lang="en-GB" sz="2000" dirty="0" smtClean="0"/>
              <a:t>80000hours, career advice:</a:t>
            </a:r>
            <a:endParaRPr lang="en-GB" sz="2000" dirty="0"/>
          </a:p>
          <a:p>
            <a:pPr>
              <a:lnSpc>
                <a:spcPct val="150000"/>
              </a:lnSpc>
            </a:pPr>
            <a:r>
              <a:rPr lang="en-GB" sz="2000" dirty="0">
                <a:solidFill>
                  <a:srgbClr val="2980B9"/>
                </a:solidFill>
                <a:hlinkClick r:id="rId4"/>
              </a:rPr>
              <a:t>https://</a:t>
            </a:r>
            <a:r>
              <a:rPr lang="en-GB" sz="2000" dirty="0" smtClean="0">
                <a:solidFill>
                  <a:srgbClr val="2980B9"/>
                </a:solidFill>
                <a:hlinkClick r:id="rId4"/>
              </a:rPr>
              <a:t>80000hours.org</a:t>
            </a:r>
            <a:endParaRPr lang="en-GB" sz="2000" dirty="0" smtClean="0">
              <a:solidFill>
                <a:srgbClr val="2980B9"/>
              </a:solidFill>
            </a:endParaRPr>
          </a:p>
          <a:p>
            <a:pPr>
              <a:lnSpc>
                <a:spcPct val="150000"/>
              </a:lnSpc>
            </a:pPr>
            <a:endParaRPr lang="en-GB" sz="2000" dirty="0"/>
          </a:p>
          <a:p>
            <a:pPr>
              <a:lnSpc>
                <a:spcPct val="150000"/>
              </a:lnSpc>
            </a:pPr>
            <a:r>
              <a:rPr lang="en-GB" sz="2000" dirty="0"/>
              <a:t>Effective </a:t>
            </a:r>
            <a:r>
              <a:rPr lang="en-GB" sz="2000" dirty="0" smtClean="0"/>
              <a:t>Altruism Rotterdam:</a:t>
            </a:r>
            <a:endParaRPr lang="nl-NL" sz="2000" dirty="0"/>
          </a:p>
          <a:p>
            <a:pPr>
              <a:lnSpc>
                <a:spcPct val="150000"/>
              </a:lnSpc>
            </a:pPr>
            <a:r>
              <a:rPr lang="en-GB" sz="2000" dirty="0" smtClean="0">
                <a:hlinkClick r:id="rId5"/>
              </a:rPr>
              <a:t>https://earotterdam.nl/</a:t>
            </a:r>
            <a:endParaRPr lang="en-GB" sz="2000" dirty="0" smtClean="0"/>
          </a:p>
          <a:p>
            <a:pPr>
              <a:lnSpc>
                <a:spcPct val="150000"/>
              </a:lnSpc>
            </a:pPr>
            <a:endParaRPr lang="en-GB" sz="20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4332" y="4777169"/>
            <a:ext cx="1609468" cy="1609468"/>
          </a:xfrm>
          <a:prstGeom prst="rect">
            <a:avLst/>
          </a:prstGeom>
        </p:spPr>
      </p:pic>
    </p:spTree>
    <p:extLst>
      <p:ext uri="{BB962C8B-B14F-4D97-AF65-F5344CB8AC3E}">
        <p14:creationId xmlns:p14="http://schemas.microsoft.com/office/powerpoint/2010/main" val="318279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B8BA1"/>
                </a:solidFill>
              </a:rPr>
              <a:t>Agenda</a:t>
            </a:r>
            <a:endParaRPr lang="nl-NL" dirty="0">
              <a:solidFill>
                <a:srgbClr val="0B8BA1"/>
              </a:solidFill>
            </a:endParaRPr>
          </a:p>
        </p:txBody>
      </p:sp>
      <p:sp>
        <p:nvSpPr>
          <p:cNvPr id="3" name="Content Placeholder 2"/>
          <p:cNvSpPr>
            <a:spLocks noGrp="1"/>
          </p:cNvSpPr>
          <p:nvPr>
            <p:ph idx="1"/>
          </p:nvPr>
        </p:nvSpPr>
        <p:spPr>
          <a:xfrm>
            <a:off x="838200" y="1825624"/>
            <a:ext cx="10515600" cy="4829819"/>
          </a:xfrm>
        </p:spPr>
        <p:txBody>
          <a:bodyPr>
            <a:normAutofit fontScale="92500" lnSpcReduction="10000"/>
          </a:bodyPr>
          <a:lstStyle/>
          <a:p>
            <a:pPr marL="342900" indent="-342900">
              <a:lnSpc>
                <a:spcPct val="150000"/>
              </a:lnSpc>
              <a:buFont typeface="Arial" panose="020B0604020202020204" pitchFamily="34" charset="0"/>
              <a:buChar char="•"/>
            </a:pPr>
            <a:r>
              <a:rPr lang="en-GB" sz="2000" dirty="0" smtClean="0"/>
              <a:t>Intro to Effective Altruism</a:t>
            </a:r>
          </a:p>
          <a:p>
            <a:pPr marL="342900" indent="-342900">
              <a:lnSpc>
                <a:spcPct val="150000"/>
              </a:lnSpc>
              <a:buFont typeface="Arial" panose="020B0604020202020204" pitchFamily="34" charset="0"/>
              <a:buChar char="•"/>
            </a:pPr>
            <a:r>
              <a:rPr lang="en-GB" sz="2000" dirty="0" smtClean="0">
                <a:solidFill>
                  <a:srgbClr val="2C3E50"/>
                </a:solidFill>
                <a:latin typeface="Lato" panose="020F0502020204030203" pitchFamily="34" charset="0"/>
                <a:ea typeface="Lato" panose="020F0502020204030203" pitchFamily="34" charset="0"/>
                <a:cs typeface="Lato" panose="020F0502020204030203" pitchFamily="34" charset="0"/>
              </a:rPr>
              <a:t>Intro to Systems Map</a:t>
            </a:r>
          </a:p>
          <a:p>
            <a:pPr marL="342900" indent="-342900">
              <a:lnSpc>
                <a:spcPct val="150000"/>
              </a:lnSpc>
              <a:buFont typeface="Arial" panose="020B0604020202020204" pitchFamily="34" charset="0"/>
              <a:buChar char="•"/>
            </a:pPr>
            <a:r>
              <a:rPr lang="en-GB" sz="2000" dirty="0" smtClean="0"/>
              <a:t>Intro to AI x Future</a:t>
            </a:r>
          </a:p>
          <a:p>
            <a:pPr marL="800100" lvl="1" indent="-342900">
              <a:lnSpc>
                <a:spcPct val="150000"/>
              </a:lnSpc>
              <a:buFont typeface="Arial" panose="020B0604020202020204" pitchFamily="34" charset="0"/>
              <a:buChar char="•"/>
            </a:pPr>
            <a:r>
              <a:rPr lang="en-GB" dirty="0" smtClean="0"/>
              <a:t>Assumptions &amp; Knowledge</a:t>
            </a:r>
          </a:p>
          <a:p>
            <a:pPr marL="342900" indent="-342900">
              <a:lnSpc>
                <a:spcPct val="150000"/>
              </a:lnSpc>
              <a:buFont typeface="Arial" panose="020B0604020202020204" pitchFamily="34" charset="0"/>
              <a:buChar char="•"/>
            </a:pPr>
            <a:r>
              <a:rPr lang="en-GB" sz="2000" dirty="0" smtClean="0">
                <a:solidFill>
                  <a:srgbClr val="2C3E50"/>
                </a:solidFill>
                <a:latin typeface="Lato" panose="020F0502020204030203" pitchFamily="34" charset="0"/>
                <a:ea typeface="Lato" panose="020F0502020204030203" pitchFamily="34" charset="0"/>
                <a:cs typeface="Lato" panose="020F0502020204030203" pitchFamily="34" charset="0"/>
              </a:rPr>
              <a:t>Subtopics discussions</a:t>
            </a:r>
          </a:p>
          <a:p>
            <a:pPr marL="800100" lvl="1" indent="-342900">
              <a:lnSpc>
                <a:spcPct val="150000"/>
              </a:lnSpc>
              <a:buFont typeface="Arial" panose="020B0604020202020204" pitchFamily="34" charset="0"/>
              <a:buChar char="•"/>
            </a:pPr>
            <a:r>
              <a:rPr lang="en-GB" dirty="0" smtClean="0"/>
              <a:t>Pro and cons</a:t>
            </a:r>
          </a:p>
          <a:p>
            <a:pPr marL="800100" lvl="1" indent="-342900">
              <a:lnSpc>
                <a:spcPct val="150000"/>
              </a:lnSpc>
              <a:buFont typeface="Arial" panose="020B0604020202020204" pitchFamily="34" charset="0"/>
              <a:buChar char="•"/>
            </a:pPr>
            <a:r>
              <a:rPr lang="en-GB" dirty="0" smtClean="0">
                <a:solidFill>
                  <a:srgbClr val="2C3E50"/>
                </a:solidFill>
                <a:latin typeface="Lato" panose="020F0502020204030203" pitchFamily="34" charset="0"/>
                <a:ea typeface="Lato" panose="020F0502020204030203" pitchFamily="34" charset="0"/>
                <a:cs typeface="Lato" panose="020F0502020204030203" pitchFamily="34" charset="0"/>
              </a:rPr>
              <a:t>Regroup after table discussion</a:t>
            </a:r>
          </a:p>
          <a:p>
            <a:pPr marL="342900" indent="-342900">
              <a:lnSpc>
                <a:spcPct val="150000"/>
              </a:lnSpc>
              <a:buFont typeface="Arial" panose="020B0604020202020204" pitchFamily="34" charset="0"/>
              <a:buChar char="•"/>
            </a:pPr>
            <a:r>
              <a:rPr lang="en-GB" sz="2000" dirty="0" smtClean="0"/>
              <a:t>Summary</a:t>
            </a:r>
          </a:p>
          <a:p>
            <a:pPr marL="800100" lvl="1" indent="-342900">
              <a:lnSpc>
                <a:spcPct val="150000"/>
              </a:lnSpc>
              <a:buFont typeface="Arial" panose="020B0604020202020204" pitchFamily="34" charset="0"/>
              <a:buChar char="•"/>
            </a:pPr>
            <a:r>
              <a:rPr lang="en-GB" dirty="0" err="1" smtClean="0">
                <a:solidFill>
                  <a:srgbClr val="2C3E50"/>
                </a:solidFill>
                <a:latin typeface="Lato" panose="020F0502020204030203" pitchFamily="34" charset="0"/>
                <a:ea typeface="Lato" panose="020F0502020204030203" pitchFamily="34" charset="0"/>
                <a:cs typeface="Lato" panose="020F0502020204030203" pitchFamily="34" charset="0"/>
              </a:rPr>
              <a:t>Actionables</a:t>
            </a:r>
            <a:endParaRPr lang="en-GB" dirty="0" smtClean="0">
              <a:solidFill>
                <a:srgbClr val="2C3E50"/>
              </a:solidFill>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Font typeface="Arial" panose="020B0604020202020204" pitchFamily="34" charset="0"/>
              <a:buChar char="•"/>
            </a:pPr>
            <a:r>
              <a:rPr lang="en-GB" sz="2000" dirty="0" smtClean="0"/>
              <a:t>Drinks</a:t>
            </a:r>
            <a:endParaRPr lang="en-GB"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70158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Effective Altruism</a:t>
            </a:r>
            <a:endParaRPr lang="nl-NL" dirty="0"/>
          </a:p>
        </p:txBody>
      </p:sp>
      <p:pic>
        <p:nvPicPr>
          <p:cNvPr id="7" name="Picture 6"/>
          <p:cNvPicPr>
            <a:picLocks noChangeAspect="1"/>
          </p:cNvPicPr>
          <p:nvPr/>
        </p:nvPicPr>
        <p:blipFill>
          <a:blip r:embed="rId3"/>
          <a:stretch>
            <a:fillRect/>
          </a:stretch>
        </p:blipFill>
        <p:spPr>
          <a:xfrm>
            <a:off x="636667" y="4172191"/>
            <a:ext cx="3209925" cy="2819400"/>
          </a:xfrm>
          <a:prstGeom prst="rect">
            <a:avLst/>
          </a:prstGeom>
        </p:spPr>
      </p:pic>
      <p:sp>
        <p:nvSpPr>
          <p:cNvPr id="1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2C3E50"/>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rgbClr val="2C3E50"/>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2C3E50"/>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rgbClr val="2C3E50"/>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rgbClr val="2C3E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dirty="0" smtClean="0"/>
              <a:t>Example: Drowning in a pond</a:t>
            </a:r>
            <a:endParaRPr lang="nl-NL" sz="2000" dirty="0"/>
          </a:p>
        </p:txBody>
      </p:sp>
    </p:spTree>
    <p:extLst>
      <p:ext uri="{BB962C8B-B14F-4D97-AF65-F5344CB8AC3E}">
        <p14:creationId xmlns:p14="http://schemas.microsoft.com/office/powerpoint/2010/main" val="248198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Effective Altruism</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a:t>“Using reason and evidence to do the most good”</a:t>
            </a:r>
          </a:p>
          <a:p>
            <a:pPr>
              <a:lnSpc>
                <a:spcPct val="150000"/>
              </a:lnSpc>
            </a:pPr>
            <a:endParaRPr lang="en-GB" sz="2000" dirty="0">
              <a:solidFill>
                <a:srgbClr val="2C3E50"/>
              </a:solidFill>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r>
              <a:rPr lang="en-GB" sz="2000" dirty="0">
                <a:solidFill>
                  <a:srgbClr val="2C3E50"/>
                </a:solidFill>
                <a:latin typeface="Lato" panose="020F0502020204030203" pitchFamily="34" charset="0"/>
                <a:ea typeface="Lato" panose="020F0502020204030203" pitchFamily="34" charset="0"/>
                <a:cs typeface="Lato" panose="020F0502020204030203" pitchFamily="34" charset="0"/>
              </a:rPr>
              <a:t>Neglected			Scalable				Tractabl</a:t>
            </a:r>
            <a:r>
              <a:rPr lang="en-GB" sz="2000" dirty="0"/>
              <a:t>e</a:t>
            </a:r>
            <a:endParaRPr lang="nl-NL" sz="2000"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145" y="3638167"/>
            <a:ext cx="1146760" cy="11467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583" y="3645841"/>
            <a:ext cx="1062440" cy="10624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347" y="3638167"/>
            <a:ext cx="1070114" cy="1070114"/>
          </a:xfrm>
          <a:prstGeom prst="rect">
            <a:avLst/>
          </a:prstGeom>
        </p:spPr>
      </p:pic>
    </p:spTree>
    <p:extLst>
      <p:ext uri="{BB962C8B-B14F-4D97-AF65-F5344CB8AC3E}">
        <p14:creationId xmlns:p14="http://schemas.microsoft.com/office/powerpoint/2010/main" val="1959497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Effective Altruism</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a:t>“Using reason and evidence to do the most good”</a:t>
            </a:r>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r>
              <a:rPr lang="en-GB" sz="2000" dirty="0" smtClean="0"/>
              <a:t>Open-minded</a:t>
            </a:r>
            <a:r>
              <a:rPr lang="en-GB" sz="2000" dirty="0"/>
              <a:t>			</a:t>
            </a:r>
            <a:r>
              <a:rPr lang="en-GB" sz="2000" dirty="0" smtClean="0"/>
              <a:t>Critical Thinking</a:t>
            </a:r>
            <a:r>
              <a:rPr lang="en-GB" sz="2000" dirty="0"/>
              <a:t>			</a:t>
            </a:r>
            <a:r>
              <a:rPr lang="en-GB" sz="2000" dirty="0" smtClean="0"/>
              <a:t>Global Empathy</a:t>
            </a:r>
            <a:endParaRPr lang="nl-NL" sz="2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0966" y="3846727"/>
            <a:ext cx="877894" cy="877894"/>
          </a:xfrm>
          <a:prstGeom prst="rect">
            <a:avLst/>
          </a:prstGeom>
        </p:spPr>
      </p:pic>
      <p:pic>
        <p:nvPicPr>
          <p:cNvPr id="4" name="Picture 3"/>
          <p:cNvPicPr>
            <a:picLocks noChangeAspect="1"/>
          </p:cNvPicPr>
          <p:nvPr/>
        </p:nvPicPr>
        <p:blipFill>
          <a:blip r:embed="rId4"/>
          <a:stretch>
            <a:fillRect/>
          </a:stretch>
        </p:blipFill>
        <p:spPr>
          <a:xfrm>
            <a:off x="4656422" y="3463135"/>
            <a:ext cx="1439578" cy="1261486"/>
          </a:xfrm>
          <a:prstGeom prst="rect">
            <a:avLst/>
          </a:prstGeom>
        </p:spPr>
      </p:pic>
      <p:pic>
        <p:nvPicPr>
          <p:cNvPr id="5" name="Picture 4"/>
          <p:cNvPicPr>
            <a:picLocks noChangeAspect="1"/>
          </p:cNvPicPr>
          <p:nvPr/>
        </p:nvPicPr>
        <p:blipFill>
          <a:blip r:embed="rId5"/>
          <a:stretch>
            <a:fillRect/>
          </a:stretch>
        </p:blipFill>
        <p:spPr>
          <a:xfrm>
            <a:off x="838200" y="3653852"/>
            <a:ext cx="1690123" cy="1263643"/>
          </a:xfrm>
          <a:prstGeom prst="rect">
            <a:avLst/>
          </a:prstGeom>
        </p:spPr>
      </p:pic>
    </p:spTree>
    <p:extLst>
      <p:ext uri="{BB962C8B-B14F-4D97-AF65-F5344CB8AC3E}">
        <p14:creationId xmlns:p14="http://schemas.microsoft.com/office/powerpoint/2010/main" val="986560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Effective Altruism</a:t>
            </a:r>
            <a:endParaRPr lang="nl-NL" dirty="0"/>
          </a:p>
        </p:txBody>
      </p:sp>
      <p:sp>
        <p:nvSpPr>
          <p:cNvPr id="3" name="Content Placeholder 2"/>
          <p:cNvSpPr>
            <a:spLocks noGrp="1"/>
          </p:cNvSpPr>
          <p:nvPr>
            <p:ph idx="1"/>
          </p:nvPr>
        </p:nvSpPr>
        <p:spPr/>
        <p:txBody>
          <a:bodyPr>
            <a:normAutofit/>
          </a:bodyPr>
          <a:lstStyle/>
          <a:p>
            <a:pPr marL="0" indent="0">
              <a:lnSpc>
                <a:spcPct val="150000"/>
              </a:lnSpc>
              <a:buNone/>
            </a:pPr>
            <a:endParaRPr lang="en-GB" sz="2000" dirty="0"/>
          </a:p>
          <a:p>
            <a:pPr marL="0" indent="0">
              <a:lnSpc>
                <a:spcPct val="150000"/>
              </a:lnSpc>
              <a:buNone/>
            </a:pPr>
            <a:endParaRPr lang="en-GB" sz="2000" dirty="0"/>
          </a:p>
          <a:p>
            <a:pPr marL="0" indent="0">
              <a:lnSpc>
                <a:spcPct val="150000"/>
              </a:lnSpc>
              <a:buNone/>
            </a:pPr>
            <a:r>
              <a:rPr lang="en-GB" sz="2000" dirty="0" smtClean="0"/>
              <a:t>Poverty/Health		</a:t>
            </a:r>
            <a:r>
              <a:rPr lang="en-GB" sz="2000" dirty="0"/>
              <a:t>	AI Safety			Bio Security</a:t>
            </a:r>
          </a:p>
          <a:p>
            <a:pPr marL="0" indent="0">
              <a:lnSpc>
                <a:spcPct val="150000"/>
              </a:lnSpc>
              <a:buNone/>
            </a:pPr>
            <a:endParaRPr lang="en-GB" sz="2000" dirty="0">
              <a:solidFill>
                <a:srgbClr val="2C3E50"/>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None/>
            </a:pPr>
            <a:endParaRPr lang="en-GB" sz="2000" dirty="0"/>
          </a:p>
          <a:p>
            <a:pPr marL="0" indent="0">
              <a:lnSpc>
                <a:spcPct val="150000"/>
              </a:lnSpc>
              <a:buNone/>
            </a:pPr>
            <a:endParaRPr lang="en-GB" sz="2000" dirty="0">
              <a:solidFill>
                <a:srgbClr val="2C3E50"/>
              </a:solidFill>
              <a:latin typeface="Lato" panose="020F0502020204030203" pitchFamily="34" charset="0"/>
              <a:ea typeface="Lato" panose="020F0502020204030203" pitchFamily="34" charset="0"/>
              <a:cs typeface="Lato" panose="020F0502020204030203" pitchFamily="34" charset="0"/>
            </a:endParaRPr>
          </a:p>
          <a:p>
            <a:pPr marL="0" indent="0">
              <a:lnSpc>
                <a:spcPct val="150000"/>
              </a:lnSpc>
              <a:buNone/>
            </a:pPr>
            <a:r>
              <a:rPr lang="en-GB" sz="2000" dirty="0"/>
              <a:t>Factory Farming			EA work		Charity Entrepreneurship</a:t>
            </a:r>
            <a:endParaRPr lang="en-GB" sz="2000"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829" y="4384432"/>
            <a:ext cx="918923" cy="9189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1953" y="4425461"/>
            <a:ext cx="877894" cy="87789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937" y="4542692"/>
            <a:ext cx="760663" cy="76066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189" y="2051537"/>
            <a:ext cx="1000985" cy="100098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1603" y="2184090"/>
            <a:ext cx="868432" cy="868432"/>
          </a:xfrm>
          <a:prstGeom prst="rect">
            <a:avLst/>
          </a:prstGeom>
        </p:spPr>
      </p:pic>
      <p:pic>
        <p:nvPicPr>
          <p:cNvPr id="4" name="Picture 3"/>
          <p:cNvPicPr>
            <a:picLocks noChangeAspect="1"/>
          </p:cNvPicPr>
          <p:nvPr/>
        </p:nvPicPr>
        <p:blipFill>
          <a:blip r:embed="rId8"/>
          <a:stretch>
            <a:fillRect/>
          </a:stretch>
        </p:blipFill>
        <p:spPr>
          <a:xfrm>
            <a:off x="831078" y="1685937"/>
            <a:ext cx="1844380" cy="1498221"/>
          </a:xfrm>
          <a:prstGeom prst="rect">
            <a:avLst/>
          </a:prstGeom>
        </p:spPr>
      </p:pic>
    </p:spTree>
    <p:extLst>
      <p:ext uri="{BB962C8B-B14F-4D97-AF65-F5344CB8AC3E}">
        <p14:creationId xmlns:p14="http://schemas.microsoft.com/office/powerpoint/2010/main" val="192962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 to Systems Map</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a:t>“Systems maps have a very simple form, consisting of blobs and words, and they're used to show the structure of a system of interest at a point in time”</a:t>
            </a:r>
          </a:p>
          <a:p>
            <a:pPr>
              <a:lnSpc>
                <a:spcPct val="150000"/>
              </a:lnSpc>
            </a:pPr>
            <a:endParaRPr lang="en-GB" sz="2000" dirty="0">
              <a:solidFill>
                <a:srgbClr val="2C3E50"/>
              </a:solidFill>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en-GB" sz="2000" dirty="0"/>
          </a:p>
          <a:p>
            <a:pPr>
              <a:lnSpc>
                <a:spcPct val="150000"/>
              </a:lnSpc>
            </a:pPr>
            <a:endParaRPr lang="en-GB" sz="2000" dirty="0"/>
          </a:p>
          <a:p>
            <a:pPr>
              <a:lnSpc>
                <a:spcPct val="150000"/>
              </a:lnSpc>
            </a:pPr>
            <a:endParaRPr lang="en-GB" sz="2000" dirty="0"/>
          </a:p>
        </p:txBody>
      </p:sp>
      <p:pic>
        <p:nvPicPr>
          <p:cNvPr id="1026" name="Picture 2" descr="https://floriswolswijk.com/wp-content/uploads/2018/09/SystemsMapEA_even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39534"/>
            <a:ext cx="6096000" cy="4298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loriswolswijk.com/wp-content/uploads/2018/09/SystemsMapEA_eve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39533"/>
            <a:ext cx="6096000" cy="556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1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 of the evening</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Provide knowledge and a new way of seeing the problem (through an EA lens);</a:t>
            </a:r>
          </a:p>
          <a:p>
            <a:pPr>
              <a:lnSpc>
                <a:spcPct val="150000"/>
              </a:lnSpc>
            </a:pPr>
            <a:r>
              <a:rPr lang="en-GB" sz="2000" dirty="0" smtClean="0"/>
              <a:t>To better know what actions to take yourself to have a positive impact</a:t>
            </a:r>
            <a:endParaRPr lang="nl-NL" sz="2000" dirty="0">
              <a:solidFill>
                <a:srgbClr val="2C3E5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98133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think?</a:t>
            </a:r>
            <a:endParaRPr lang="nl-NL" dirty="0"/>
          </a:p>
        </p:txBody>
      </p:sp>
      <p:sp>
        <p:nvSpPr>
          <p:cNvPr id="3" name="Content Placeholder 2"/>
          <p:cNvSpPr>
            <a:spLocks noGrp="1"/>
          </p:cNvSpPr>
          <p:nvPr>
            <p:ph idx="1"/>
          </p:nvPr>
        </p:nvSpPr>
        <p:spPr/>
        <p:txBody>
          <a:bodyPr>
            <a:normAutofit/>
          </a:bodyPr>
          <a:lstStyle/>
          <a:p>
            <a:pPr>
              <a:lnSpc>
                <a:spcPct val="150000"/>
              </a:lnSpc>
            </a:pPr>
            <a:r>
              <a:rPr lang="en-GB" sz="2000" dirty="0" smtClean="0"/>
              <a:t>What do you already know about Artificial Intelligence?</a:t>
            </a:r>
          </a:p>
          <a:p>
            <a:pPr>
              <a:lnSpc>
                <a:spcPct val="150000"/>
              </a:lnSpc>
            </a:pPr>
            <a:r>
              <a:rPr lang="en-GB" sz="2000" dirty="0" smtClean="0"/>
              <a:t>How do you think it will impact our near and far future?</a:t>
            </a:r>
          </a:p>
          <a:p>
            <a:pPr>
              <a:lnSpc>
                <a:spcPct val="150000"/>
              </a:lnSpc>
            </a:pPr>
            <a:r>
              <a:rPr lang="en-GB" sz="2000" dirty="0"/>
              <a:t>W</a:t>
            </a:r>
            <a:r>
              <a:rPr lang="en-GB" sz="2000" dirty="0" smtClean="0"/>
              <a:t>hat do you want to learn/test this evening?</a:t>
            </a:r>
          </a:p>
        </p:txBody>
      </p:sp>
    </p:spTree>
    <p:extLst>
      <p:ext uri="{BB962C8B-B14F-4D97-AF65-F5344CB8AC3E}">
        <p14:creationId xmlns:p14="http://schemas.microsoft.com/office/powerpoint/2010/main" val="3011871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756</Words>
  <Application>Microsoft Office PowerPoint</Application>
  <PresentationFormat>Widescreen</PresentationFormat>
  <Paragraphs>168</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Lato</vt:lpstr>
      <vt:lpstr>Open Sans</vt:lpstr>
      <vt:lpstr>Office Theme</vt:lpstr>
      <vt:lpstr>AI x Future</vt:lpstr>
      <vt:lpstr>Agenda</vt:lpstr>
      <vt:lpstr>Intro to Effective Altruism</vt:lpstr>
      <vt:lpstr>Intro to Effective Altruism</vt:lpstr>
      <vt:lpstr>Intro to Effective Altruism</vt:lpstr>
      <vt:lpstr>Intro to Effective Altruism</vt:lpstr>
      <vt:lpstr>Intro to Systems Map</vt:lpstr>
      <vt:lpstr>Goal of the evening</vt:lpstr>
      <vt:lpstr>What do you think?</vt:lpstr>
      <vt:lpstr>Intro to AI x Future</vt:lpstr>
      <vt:lpstr>Intro to AI x Future</vt:lpstr>
      <vt:lpstr>Intro to AI x Future</vt:lpstr>
      <vt:lpstr>Intro to AI x Future</vt:lpstr>
      <vt:lpstr>Intro to AI x Future</vt:lpstr>
      <vt:lpstr>Intro to AI x Future</vt:lpstr>
      <vt:lpstr>AI x Future</vt:lpstr>
      <vt:lpstr>AI x Future</vt:lpstr>
      <vt:lpstr>Conclusion</vt:lpstr>
      <vt:lpstr>EA Outro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Brandbook</dc:title>
  <dc:creator>Floris Wolswijk</dc:creator>
  <cp:lastModifiedBy>Floris Wolswijk</cp:lastModifiedBy>
  <cp:revision>59</cp:revision>
  <dcterms:created xsi:type="dcterms:W3CDTF">2017-10-04T09:03:49Z</dcterms:created>
  <dcterms:modified xsi:type="dcterms:W3CDTF">2019-03-13T21:21:19Z</dcterms:modified>
</cp:coreProperties>
</file>